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9" r:id="rId3"/>
    <p:sldId id="257" r:id="rId4"/>
    <p:sldId id="264" r:id="rId5"/>
    <p:sldId id="267" r:id="rId6"/>
    <p:sldId id="265" r:id="rId7"/>
    <p:sldId id="266" r:id="rId8"/>
    <p:sldId id="258" r:id="rId9"/>
    <p:sldId id="260" r:id="rId10"/>
    <p:sldId id="261"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0923B-9326-BA42-867A-4812C748C871}" v="6" dt="2025-02-07T00:24:42.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7"/>
    <p:restoredTop sz="94909"/>
  </p:normalViewPr>
  <p:slideViewPr>
    <p:cSldViewPr snapToGrid="0">
      <p:cViewPr>
        <p:scale>
          <a:sx n="124" d="100"/>
          <a:sy n="124" d="100"/>
        </p:scale>
        <p:origin x="8" y="-48"/>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91052-78BF-449A-8D2B-A68C6EB9473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5F61491-D47D-444B-B062-4FD5EAA8DEB5}">
      <dgm:prSet/>
      <dgm:spPr/>
      <dgm:t>
        <a:bodyPr/>
        <a:lstStyle/>
        <a:p>
          <a:pPr>
            <a:lnSpc>
              <a:spcPct val="100000"/>
            </a:lnSpc>
          </a:pPr>
          <a:r>
            <a:rPr lang="en-US" dirty="0"/>
            <a:t>Focused on the data from 2007 to 2023. </a:t>
          </a:r>
        </a:p>
      </dgm:t>
    </dgm:pt>
    <dgm:pt modelId="{EB6EAD0D-E53A-4473-BD87-245B11E96C4A}" type="parTrans" cxnId="{10557A09-6212-4C48-A115-FE9913111510}">
      <dgm:prSet/>
      <dgm:spPr/>
      <dgm:t>
        <a:bodyPr/>
        <a:lstStyle/>
        <a:p>
          <a:endParaRPr lang="en-US"/>
        </a:p>
      </dgm:t>
    </dgm:pt>
    <dgm:pt modelId="{E74061D1-0554-4A7D-ADFC-07C0DD27C5BF}" type="sibTrans" cxnId="{10557A09-6212-4C48-A115-FE9913111510}">
      <dgm:prSet/>
      <dgm:spPr/>
      <dgm:t>
        <a:bodyPr/>
        <a:lstStyle/>
        <a:p>
          <a:endParaRPr lang="en-US"/>
        </a:p>
      </dgm:t>
    </dgm:pt>
    <dgm:pt modelId="{6A952975-6ECD-45F7-B02B-484EB395405B}">
      <dgm:prSet/>
      <dgm:spPr/>
      <dgm:t>
        <a:bodyPr/>
        <a:lstStyle/>
        <a:p>
          <a:pPr>
            <a:lnSpc>
              <a:spcPct val="100000"/>
            </a:lnSpc>
          </a:pPr>
          <a:r>
            <a:rPr lang="en-US" dirty="0"/>
            <a:t>Filtered the name attribute for those with ‘airport’.</a:t>
          </a:r>
        </a:p>
      </dgm:t>
    </dgm:pt>
    <dgm:pt modelId="{DB129C81-13D7-4702-BCE5-5A0B9A95F5B2}" type="parTrans" cxnId="{FB9A0BDC-9CDE-4724-8F9A-9F59608D1752}">
      <dgm:prSet/>
      <dgm:spPr/>
      <dgm:t>
        <a:bodyPr/>
        <a:lstStyle/>
        <a:p>
          <a:endParaRPr lang="en-US"/>
        </a:p>
      </dgm:t>
    </dgm:pt>
    <dgm:pt modelId="{275C9317-83A7-45A6-95B8-A1460EFA5F86}" type="sibTrans" cxnId="{FB9A0BDC-9CDE-4724-8F9A-9F59608D1752}">
      <dgm:prSet/>
      <dgm:spPr/>
      <dgm:t>
        <a:bodyPr/>
        <a:lstStyle/>
        <a:p>
          <a:endParaRPr lang="en-US"/>
        </a:p>
      </dgm:t>
    </dgm:pt>
    <dgm:pt modelId="{CB611D39-45DD-41CE-8296-797FE08FF828}">
      <dgm:prSet/>
      <dgm:spPr/>
      <dgm:t>
        <a:bodyPr/>
        <a:lstStyle/>
        <a:p>
          <a:pPr>
            <a:lnSpc>
              <a:spcPct val="100000"/>
            </a:lnSpc>
          </a:pPr>
          <a:r>
            <a:rPr lang="en-US" dirty="0"/>
            <a:t>Retained the name, date, and non-empty weather features.</a:t>
          </a:r>
        </a:p>
      </dgm:t>
    </dgm:pt>
    <dgm:pt modelId="{A02D7055-076E-4B45-B748-3B93DE17DB75}" type="parTrans" cxnId="{F5A13266-39C2-4831-9928-5AD98AC286E1}">
      <dgm:prSet/>
      <dgm:spPr/>
      <dgm:t>
        <a:bodyPr/>
        <a:lstStyle/>
        <a:p>
          <a:endParaRPr lang="en-US"/>
        </a:p>
      </dgm:t>
    </dgm:pt>
    <dgm:pt modelId="{A0E193C0-32F3-4C3D-AA1D-C3409BE45640}" type="sibTrans" cxnId="{F5A13266-39C2-4831-9928-5AD98AC286E1}">
      <dgm:prSet/>
      <dgm:spPr/>
      <dgm:t>
        <a:bodyPr/>
        <a:lstStyle/>
        <a:p>
          <a:endParaRPr lang="en-US"/>
        </a:p>
      </dgm:t>
    </dgm:pt>
    <dgm:pt modelId="{392C2668-5081-4685-AEA0-CE9749C7B68A}">
      <dgm:prSet/>
      <dgm:spPr/>
      <dgm:t>
        <a:bodyPr/>
        <a:lstStyle/>
        <a:p>
          <a:pPr>
            <a:lnSpc>
              <a:spcPct val="100000"/>
            </a:lnSpc>
          </a:pPr>
          <a:r>
            <a:rPr lang="en-US" dirty="0"/>
            <a:t>Dropped attributes if there are no values; interpolation was used.</a:t>
          </a:r>
        </a:p>
      </dgm:t>
    </dgm:pt>
    <dgm:pt modelId="{1FBCFEC8-BD6A-402C-A24D-5E485F54618A}" type="parTrans" cxnId="{D8BDB881-FBE0-4F6D-B275-F4B2F9C2B2D4}">
      <dgm:prSet/>
      <dgm:spPr/>
      <dgm:t>
        <a:bodyPr/>
        <a:lstStyle/>
        <a:p>
          <a:endParaRPr lang="en-US"/>
        </a:p>
      </dgm:t>
    </dgm:pt>
    <dgm:pt modelId="{E4D8779E-587B-48C9-A3B8-9A552B777B02}" type="sibTrans" cxnId="{D8BDB881-FBE0-4F6D-B275-F4B2F9C2B2D4}">
      <dgm:prSet/>
      <dgm:spPr/>
      <dgm:t>
        <a:bodyPr/>
        <a:lstStyle/>
        <a:p>
          <a:endParaRPr lang="en-US"/>
        </a:p>
      </dgm:t>
    </dgm:pt>
    <dgm:pt modelId="{EDF86598-4019-4E7C-B2C0-18EE87DF80AE}">
      <dgm:prSet/>
      <dgm:spPr/>
      <dgm:t>
        <a:bodyPr/>
        <a:lstStyle/>
        <a:p>
          <a:pPr>
            <a:lnSpc>
              <a:spcPct val="100000"/>
            </a:lnSpc>
          </a:pPr>
          <a:r>
            <a:rPr lang="en-AU" dirty="0"/>
            <a:t>C</a:t>
          </a:r>
          <a:r>
            <a:rPr lang="en-AU" b="0" i="0" dirty="0"/>
            <a:t>onverted the dates to date-time objects. </a:t>
          </a:r>
          <a:endParaRPr lang="en-US" dirty="0"/>
        </a:p>
      </dgm:t>
    </dgm:pt>
    <dgm:pt modelId="{3909E915-E076-4190-BE70-5F7E765F0376}" type="parTrans" cxnId="{5108FD6D-CC9D-4C92-9B89-466F1876BB53}">
      <dgm:prSet/>
      <dgm:spPr/>
      <dgm:t>
        <a:bodyPr/>
        <a:lstStyle/>
        <a:p>
          <a:endParaRPr lang="en-US"/>
        </a:p>
      </dgm:t>
    </dgm:pt>
    <dgm:pt modelId="{3F4CCBAA-4675-49A4-AE28-765B7F2792EC}" type="sibTrans" cxnId="{5108FD6D-CC9D-4C92-9B89-466F1876BB53}">
      <dgm:prSet/>
      <dgm:spPr/>
      <dgm:t>
        <a:bodyPr/>
        <a:lstStyle/>
        <a:p>
          <a:endParaRPr lang="en-US"/>
        </a:p>
      </dgm:t>
    </dgm:pt>
    <dgm:pt modelId="{7AE3F8DA-12EB-4D3F-A8FF-1B9BEF0B6FD0}">
      <dgm:prSet/>
      <dgm:spPr/>
      <dgm:t>
        <a:bodyPr/>
        <a:lstStyle/>
        <a:p>
          <a:pPr>
            <a:lnSpc>
              <a:spcPct val="100000"/>
            </a:lnSpc>
          </a:pPr>
          <a:r>
            <a:rPr lang="en-US" dirty="0"/>
            <a:t>Implemented a one-to-many mapping between yield values and dates (for each state).</a:t>
          </a:r>
        </a:p>
      </dgm:t>
    </dgm:pt>
    <dgm:pt modelId="{96482E06-E0FF-4237-BCCC-86D24E26FF61}" type="parTrans" cxnId="{14541B28-FE66-4E9A-98DC-D4AD2DFB4A01}">
      <dgm:prSet/>
      <dgm:spPr/>
      <dgm:t>
        <a:bodyPr/>
        <a:lstStyle/>
        <a:p>
          <a:endParaRPr lang="en-US"/>
        </a:p>
      </dgm:t>
    </dgm:pt>
    <dgm:pt modelId="{4C468C4E-52FE-4899-BB7A-F5AD064F8CA0}" type="sibTrans" cxnId="{14541B28-FE66-4E9A-98DC-D4AD2DFB4A01}">
      <dgm:prSet/>
      <dgm:spPr/>
      <dgm:t>
        <a:bodyPr/>
        <a:lstStyle/>
        <a:p>
          <a:endParaRPr lang="en-US"/>
        </a:p>
      </dgm:t>
    </dgm:pt>
    <dgm:pt modelId="{C4B7BD35-DB73-427D-8DBE-FFC0B0681CE5}">
      <dgm:prSet/>
      <dgm:spPr/>
      <dgm:t>
        <a:bodyPr/>
        <a:lstStyle/>
        <a:p>
          <a:pPr>
            <a:lnSpc>
              <a:spcPct val="100000"/>
            </a:lnSpc>
          </a:pPr>
          <a:r>
            <a:rPr lang="en-AU" dirty="0"/>
            <a:t>Extreme weather features were incorporated as one-hot-encoded attributes. </a:t>
          </a:r>
          <a:endParaRPr lang="en-US" dirty="0"/>
        </a:p>
      </dgm:t>
    </dgm:pt>
    <dgm:pt modelId="{34389C4E-FA4F-433B-95F9-03CABF2AF56F}" type="parTrans" cxnId="{78CA89F5-3A56-458B-B055-71A3E00878E4}">
      <dgm:prSet/>
      <dgm:spPr/>
      <dgm:t>
        <a:bodyPr/>
        <a:lstStyle/>
        <a:p>
          <a:endParaRPr lang="en-US"/>
        </a:p>
      </dgm:t>
    </dgm:pt>
    <dgm:pt modelId="{19E1F7CD-DACA-487B-BC3C-13C81E7D0379}" type="sibTrans" cxnId="{78CA89F5-3A56-458B-B055-71A3E00878E4}">
      <dgm:prSet/>
      <dgm:spPr/>
      <dgm:t>
        <a:bodyPr/>
        <a:lstStyle/>
        <a:p>
          <a:endParaRPr lang="en-US"/>
        </a:p>
      </dgm:t>
    </dgm:pt>
    <dgm:pt modelId="{DB8CB9E8-C613-466B-ADED-D99D462163F0}" type="pres">
      <dgm:prSet presAssocID="{FCA91052-78BF-449A-8D2B-A68C6EB94732}" presName="root" presStyleCnt="0">
        <dgm:presLayoutVars>
          <dgm:dir/>
          <dgm:resizeHandles val="exact"/>
        </dgm:presLayoutVars>
      </dgm:prSet>
      <dgm:spPr/>
    </dgm:pt>
    <dgm:pt modelId="{31672303-2B0C-4C05-8A73-1E1B9E7F95CA}" type="pres">
      <dgm:prSet presAssocID="{35F61491-D47D-444B-B062-4FD5EAA8DEB5}" presName="compNode" presStyleCnt="0"/>
      <dgm:spPr/>
    </dgm:pt>
    <dgm:pt modelId="{F54FC7B5-600A-4B14-ACDC-4B271470A137}" type="pres">
      <dgm:prSet presAssocID="{35F61491-D47D-444B-B062-4FD5EAA8DEB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lot"/>
        </a:ext>
      </dgm:extLst>
    </dgm:pt>
    <dgm:pt modelId="{FD7FD1AC-0D46-4061-AD2E-95B5442750DB}" type="pres">
      <dgm:prSet presAssocID="{35F61491-D47D-444B-B062-4FD5EAA8DEB5}" presName="spaceRect" presStyleCnt="0"/>
      <dgm:spPr/>
    </dgm:pt>
    <dgm:pt modelId="{27802141-1F74-4D04-8A98-DD5227B98403}" type="pres">
      <dgm:prSet presAssocID="{35F61491-D47D-444B-B062-4FD5EAA8DEB5}" presName="textRect" presStyleLbl="revTx" presStyleIdx="0" presStyleCnt="7">
        <dgm:presLayoutVars>
          <dgm:chMax val="1"/>
          <dgm:chPref val="1"/>
        </dgm:presLayoutVars>
      </dgm:prSet>
      <dgm:spPr/>
    </dgm:pt>
    <dgm:pt modelId="{09C3CD18-38FC-4D38-9288-55A05C273EEA}" type="pres">
      <dgm:prSet presAssocID="{E74061D1-0554-4A7D-ADFC-07C0DD27C5BF}" presName="sibTrans" presStyleCnt="0"/>
      <dgm:spPr/>
    </dgm:pt>
    <dgm:pt modelId="{E832C5E0-7654-40C1-921E-76B1940EE076}" type="pres">
      <dgm:prSet presAssocID="{6A952975-6ECD-45F7-B02B-484EB395405B}" presName="compNode" presStyleCnt="0"/>
      <dgm:spPr/>
    </dgm:pt>
    <dgm:pt modelId="{2ED98431-92B9-4FE3-9A81-490665A3959C}" type="pres">
      <dgm:prSet presAssocID="{6A952975-6ECD-45F7-B02B-484EB395405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eroplane"/>
        </a:ext>
      </dgm:extLst>
    </dgm:pt>
    <dgm:pt modelId="{AE3D8472-095F-4B89-86D5-59468A8F6726}" type="pres">
      <dgm:prSet presAssocID="{6A952975-6ECD-45F7-B02B-484EB395405B}" presName="spaceRect" presStyleCnt="0"/>
      <dgm:spPr/>
    </dgm:pt>
    <dgm:pt modelId="{630461E9-D6E0-483C-B27F-ED3513D9B495}" type="pres">
      <dgm:prSet presAssocID="{6A952975-6ECD-45F7-B02B-484EB395405B}" presName="textRect" presStyleLbl="revTx" presStyleIdx="1" presStyleCnt="7">
        <dgm:presLayoutVars>
          <dgm:chMax val="1"/>
          <dgm:chPref val="1"/>
        </dgm:presLayoutVars>
      </dgm:prSet>
      <dgm:spPr/>
    </dgm:pt>
    <dgm:pt modelId="{B02AE715-100C-48B5-B239-C966285C4A5F}" type="pres">
      <dgm:prSet presAssocID="{275C9317-83A7-45A6-95B8-A1460EFA5F86}" presName="sibTrans" presStyleCnt="0"/>
      <dgm:spPr/>
    </dgm:pt>
    <dgm:pt modelId="{6D70A2FB-F7F6-4BF2-9873-D7E28AB12883}" type="pres">
      <dgm:prSet presAssocID="{CB611D39-45DD-41CE-8296-797FE08FF828}" presName="compNode" presStyleCnt="0"/>
      <dgm:spPr/>
    </dgm:pt>
    <dgm:pt modelId="{094F3874-2DF0-450C-968D-A851D9FE08FB}" type="pres">
      <dgm:prSet presAssocID="{CB611D39-45DD-41CE-8296-797FE08FF8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ip Calendar"/>
        </a:ext>
      </dgm:extLst>
    </dgm:pt>
    <dgm:pt modelId="{47B05083-D9C6-42EB-BFE3-BB780CB12CA1}" type="pres">
      <dgm:prSet presAssocID="{CB611D39-45DD-41CE-8296-797FE08FF828}" presName="spaceRect" presStyleCnt="0"/>
      <dgm:spPr/>
    </dgm:pt>
    <dgm:pt modelId="{451AD4A7-355F-4C03-A578-C175715F6FFC}" type="pres">
      <dgm:prSet presAssocID="{CB611D39-45DD-41CE-8296-797FE08FF828}" presName="textRect" presStyleLbl="revTx" presStyleIdx="2" presStyleCnt="7">
        <dgm:presLayoutVars>
          <dgm:chMax val="1"/>
          <dgm:chPref val="1"/>
        </dgm:presLayoutVars>
      </dgm:prSet>
      <dgm:spPr/>
    </dgm:pt>
    <dgm:pt modelId="{8DB464FF-1B3E-4E3A-BE6F-9EA8B52AE27F}" type="pres">
      <dgm:prSet presAssocID="{A0E193C0-32F3-4C3D-AA1D-C3409BE45640}" presName="sibTrans" presStyleCnt="0"/>
      <dgm:spPr/>
    </dgm:pt>
    <dgm:pt modelId="{DD8ECA07-3D82-48F0-84CD-92526E96C94A}" type="pres">
      <dgm:prSet presAssocID="{392C2668-5081-4685-AEA0-CE9749C7B68A}" presName="compNode" presStyleCnt="0"/>
      <dgm:spPr/>
    </dgm:pt>
    <dgm:pt modelId="{E7DB47EB-9C3E-4BD6-BF51-81A593A3B5CF}" type="pres">
      <dgm:prSet presAssocID="{392C2668-5081-4685-AEA0-CE9749C7B68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Judge"/>
        </a:ext>
      </dgm:extLst>
    </dgm:pt>
    <dgm:pt modelId="{CCA99E5E-FA97-41AC-8651-E8F00FAB2941}" type="pres">
      <dgm:prSet presAssocID="{392C2668-5081-4685-AEA0-CE9749C7B68A}" presName="spaceRect" presStyleCnt="0"/>
      <dgm:spPr/>
    </dgm:pt>
    <dgm:pt modelId="{4CA1E9BB-83FF-4A17-BCC0-71B58DBAB5CE}" type="pres">
      <dgm:prSet presAssocID="{392C2668-5081-4685-AEA0-CE9749C7B68A}" presName="textRect" presStyleLbl="revTx" presStyleIdx="3" presStyleCnt="7">
        <dgm:presLayoutVars>
          <dgm:chMax val="1"/>
          <dgm:chPref val="1"/>
        </dgm:presLayoutVars>
      </dgm:prSet>
      <dgm:spPr/>
    </dgm:pt>
    <dgm:pt modelId="{211D6C24-42C6-42C2-953E-09C969A43E3D}" type="pres">
      <dgm:prSet presAssocID="{E4D8779E-587B-48C9-A3B8-9A552B777B02}" presName="sibTrans" presStyleCnt="0"/>
      <dgm:spPr/>
    </dgm:pt>
    <dgm:pt modelId="{C261278B-BAE3-4D1B-8D47-8E9AF15D1D29}" type="pres">
      <dgm:prSet presAssocID="{EDF86598-4019-4E7C-B2C0-18EE87DF80AE}" presName="compNode" presStyleCnt="0"/>
      <dgm:spPr/>
    </dgm:pt>
    <dgm:pt modelId="{A0213ADD-46EB-43E7-B815-6EF659DABEB4}" type="pres">
      <dgm:prSet presAssocID="{EDF86598-4019-4E7C-B2C0-18EE87DF80A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thly calendar"/>
        </a:ext>
      </dgm:extLst>
    </dgm:pt>
    <dgm:pt modelId="{7D813AA1-3F69-4636-BDF6-D9683F48DDE8}" type="pres">
      <dgm:prSet presAssocID="{EDF86598-4019-4E7C-B2C0-18EE87DF80AE}" presName="spaceRect" presStyleCnt="0"/>
      <dgm:spPr/>
    </dgm:pt>
    <dgm:pt modelId="{512D9726-3C90-4833-8B15-A5135AC29C90}" type="pres">
      <dgm:prSet presAssocID="{EDF86598-4019-4E7C-B2C0-18EE87DF80AE}" presName="textRect" presStyleLbl="revTx" presStyleIdx="4" presStyleCnt="7">
        <dgm:presLayoutVars>
          <dgm:chMax val="1"/>
          <dgm:chPref val="1"/>
        </dgm:presLayoutVars>
      </dgm:prSet>
      <dgm:spPr/>
    </dgm:pt>
    <dgm:pt modelId="{7CBA0D12-9EE5-4439-9A5A-1809BFCB7241}" type="pres">
      <dgm:prSet presAssocID="{3F4CCBAA-4675-49A4-AE28-765B7F2792EC}" presName="sibTrans" presStyleCnt="0"/>
      <dgm:spPr/>
    </dgm:pt>
    <dgm:pt modelId="{5AF524BA-4486-490C-A20B-ADDA5247AD36}" type="pres">
      <dgm:prSet presAssocID="{7AE3F8DA-12EB-4D3F-A8FF-1B9BEF0B6FD0}" presName="compNode" presStyleCnt="0"/>
      <dgm:spPr/>
    </dgm:pt>
    <dgm:pt modelId="{7585F857-86D0-491C-BF87-F405DEFF6C16}" type="pres">
      <dgm:prSet presAssocID="{7AE3F8DA-12EB-4D3F-A8FF-1B9BEF0B6FD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ick"/>
        </a:ext>
      </dgm:extLst>
    </dgm:pt>
    <dgm:pt modelId="{DB1F7B94-7458-42D3-B164-277BEC463D0E}" type="pres">
      <dgm:prSet presAssocID="{7AE3F8DA-12EB-4D3F-A8FF-1B9BEF0B6FD0}" presName="spaceRect" presStyleCnt="0"/>
      <dgm:spPr/>
    </dgm:pt>
    <dgm:pt modelId="{77D9D931-F9C6-4503-8003-86F141144229}" type="pres">
      <dgm:prSet presAssocID="{7AE3F8DA-12EB-4D3F-A8FF-1B9BEF0B6FD0}" presName="textRect" presStyleLbl="revTx" presStyleIdx="5" presStyleCnt="7">
        <dgm:presLayoutVars>
          <dgm:chMax val="1"/>
          <dgm:chPref val="1"/>
        </dgm:presLayoutVars>
      </dgm:prSet>
      <dgm:spPr/>
    </dgm:pt>
    <dgm:pt modelId="{734273DF-03DD-4B7C-B393-D13623E98864}" type="pres">
      <dgm:prSet presAssocID="{4C468C4E-52FE-4899-BB7A-F5AD064F8CA0}" presName="sibTrans" presStyleCnt="0"/>
      <dgm:spPr/>
    </dgm:pt>
    <dgm:pt modelId="{F09566A2-2E51-451A-AF1D-3E522612194A}" type="pres">
      <dgm:prSet presAssocID="{C4B7BD35-DB73-427D-8DBE-FFC0B0681CE5}" presName="compNode" presStyleCnt="0"/>
      <dgm:spPr/>
    </dgm:pt>
    <dgm:pt modelId="{0C50BACD-FA24-4320-8016-76520AAC00FE}" type="pres">
      <dgm:prSet presAssocID="{C4B7BD35-DB73-427D-8DBE-FFC0B0681CE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ainy scene"/>
        </a:ext>
      </dgm:extLst>
    </dgm:pt>
    <dgm:pt modelId="{6A39A12E-33CA-4D18-9BC8-F2458966D720}" type="pres">
      <dgm:prSet presAssocID="{C4B7BD35-DB73-427D-8DBE-FFC0B0681CE5}" presName="spaceRect" presStyleCnt="0"/>
      <dgm:spPr/>
    </dgm:pt>
    <dgm:pt modelId="{DE94A658-1667-4BA9-A61C-759147CD76DC}" type="pres">
      <dgm:prSet presAssocID="{C4B7BD35-DB73-427D-8DBE-FFC0B0681CE5}" presName="textRect" presStyleLbl="revTx" presStyleIdx="6" presStyleCnt="7">
        <dgm:presLayoutVars>
          <dgm:chMax val="1"/>
          <dgm:chPref val="1"/>
        </dgm:presLayoutVars>
      </dgm:prSet>
      <dgm:spPr/>
    </dgm:pt>
  </dgm:ptLst>
  <dgm:cxnLst>
    <dgm:cxn modelId="{10557A09-6212-4C48-A115-FE9913111510}" srcId="{FCA91052-78BF-449A-8D2B-A68C6EB94732}" destId="{35F61491-D47D-444B-B062-4FD5EAA8DEB5}" srcOrd="0" destOrd="0" parTransId="{EB6EAD0D-E53A-4473-BD87-245B11E96C4A}" sibTransId="{E74061D1-0554-4A7D-ADFC-07C0DD27C5BF}"/>
    <dgm:cxn modelId="{F0355E23-BDD4-4462-83E0-EB54D42C7F89}" type="presOf" srcId="{FCA91052-78BF-449A-8D2B-A68C6EB94732}" destId="{DB8CB9E8-C613-466B-ADED-D99D462163F0}" srcOrd="0" destOrd="0" presId="urn:microsoft.com/office/officeart/2018/2/layout/IconLabelList"/>
    <dgm:cxn modelId="{14541B28-FE66-4E9A-98DC-D4AD2DFB4A01}" srcId="{FCA91052-78BF-449A-8D2B-A68C6EB94732}" destId="{7AE3F8DA-12EB-4D3F-A8FF-1B9BEF0B6FD0}" srcOrd="5" destOrd="0" parTransId="{96482E06-E0FF-4237-BCCC-86D24E26FF61}" sibTransId="{4C468C4E-52FE-4899-BB7A-F5AD064F8CA0}"/>
    <dgm:cxn modelId="{76EE355F-3739-4C18-9A5C-0EC04FA56116}" type="presOf" srcId="{392C2668-5081-4685-AEA0-CE9749C7B68A}" destId="{4CA1E9BB-83FF-4A17-BCC0-71B58DBAB5CE}" srcOrd="0" destOrd="0" presId="urn:microsoft.com/office/officeart/2018/2/layout/IconLabelList"/>
    <dgm:cxn modelId="{F5A13266-39C2-4831-9928-5AD98AC286E1}" srcId="{FCA91052-78BF-449A-8D2B-A68C6EB94732}" destId="{CB611D39-45DD-41CE-8296-797FE08FF828}" srcOrd="2" destOrd="0" parTransId="{A02D7055-076E-4B45-B748-3B93DE17DB75}" sibTransId="{A0E193C0-32F3-4C3D-AA1D-C3409BE45640}"/>
    <dgm:cxn modelId="{D6C4DA6B-0311-4EC4-BB33-99A90E2B4FE7}" type="presOf" srcId="{C4B7BD35-DB73-427D-8DBE-FFC0B0681CE5}" destId="{DE94A658-1667-4BA9-A61C-759147CD76DC}" srcOrd="0" destOrd="0" presId="urn:microsoft.com/office/officeart/2018/2/layout/IconLabelList"/>
    <dgm:cxn modelId="{5108FD6D-CC9D-4C92-9B89-466F1876BB53}" srcId="{FCA91052-78BF-449A-8D2B-A68C6EB94732}" destId="{EDF86598-4019-4E7C-B2C0-18EE87DF80AE}" srcOrd="4" destOrd="0" parTransId="{3909E915-E076-4190-BE70-5F7E765F0376}" sibTransId="{3F4CCBAA-4675-49A4-AE28-765B7F2792EC}"/>
    <dgm:cxn modelId="{D8BDB881-FBE0-4F6D-B275-F4B2F9C2B2D4}" srcId="{FCA91052-78BF-449A-8D2B-A68C6EB94732}" destId="{392C2668-5081-4685-AEA0-CE9749C7B68A}" srcOrd="3" destOrd="0" parTransId="{1FBCFEC8-BD6A-402C-A24D-5E485F54618A}" sibTransId="{E4D8779E-587B-48C9-A3B8-9A552B777B02}"/>
    <dgm:cxn modelId="{594BFD97-199B-465A-A96D-87A73A9F7769}" type="presOf" srcId="{35F61491-D47D-444B-B062-4FD5EAA8DEB5}" destId="{27802141-1F74-4D04-8A98-DD5227B98403}" srcOrd="0" destOrd="0" presId="urn:microsoft.com/office/officeart/2018/2/layout/IconLabelList"/>
    <dgm:cxn modelId="{9CF6C2A6-9D55-4D54-9FE8-5F3A02DFF608}" type="presOf" srcId="{7AE3F8DA-12EB-4D3F-A8FF-1B9BEF0B6FD0}" destId="{77D9D931-F9C6-4503-8003-86F141144229}" srcOrd="0" destOrd="0" presId="urn:microsoft.com/office/officeart/2018/2/layout/IconLabelList"/>
    <dgm:cxn modelId="{2A4B38C0-845D-4143-956D-51FDCF2FBCA4}" type="presOf" srcId="{6A952975-6ECD-45F7-B02B-484EB395405B}" destId="{630461E9-D6E0-483C-B27F-ED3513D9B495}" srcOrd="0" destOrd="0" presId="urn:microsoft.com/office/officeart/2018/2/layout/IconLabelList"/>
    <dgm:cxn modelId="{1E26B1C4-FB93-414A-92D9-82398F00BB3A}" type="presOf" srcId="{CB611D39-45DD-41CE-8296-797FE08FF828}" destId="{451AD4A7-355F-4C03-A578-C175715F6FFC}" srcOrd="0" destOrd="0" presId="urn:microsoft.com/office/officeart/2018/2/layout/IconLabelList"/>
    <dgm:cxn modelId="{FB9A0BDC-9CDE-4724-8F9A-9F59608D1752}" srcId="{FCA91052-78BF-449A-8D2B-A68C6EB94732}" destId="{6A952975-6ECD-45F7-B02B-484EB395405B}" srcOrd="1" destOrd="0" parTransId="{DB129C81-13D7-4702-BCE5-5A0B9A95F5B2}" sibTransId="{275C9317-83A7-45A6-95B8-A1460EFA5F86}"/>
    <dgm:cxn modelId="{77CB4CEC-7A98-4A89-B59B-433AB2E2CAC4}" type="presOf" srcId="{EDF86598-4019-4E7C-B2C0-18EE87DF80AE}" destId="{512D9726-3C90-4833-8B15-A5135AC29C90}" srcOrd="0" destOrd="0" presId="urn:microsoft.com/office/officeart/2018/2/layout/IconLabelList"/>
    <dgm:cxn modelId="{78CA89F5-3A56-458B-B055-71A3E00878E4}" srcId="{FCA91052-78BF-449A-8D2B-A68C6EB94732}" destId="{C4B7BD35-DB73-427D-8DBE-FFC0B0681CE5}" srcOrd="6" destOrd="0" parTransId="{34389C4E-FA4F-433B-95F9-03CABF2AF56F}" sibTransId="{19E1F7CD-DACA-487B-BC3C-13C81E7D0379}"/>
    <dgm:cxn modelId="{E8F26B31-590E-475C-8D8E-EF748293FF8D}" type="presParOf" srcId="{DB8CB9E8-C613-466B-ADED-D99D462163F0}" destId="{31672303-2B0C-4C05-8A73-1E1B9E7F95CA}" srcOrd="0" destOrd="0" presId="urn:microsoft.com/office/officeart/2018/2/layout/IconLabelList"/>
    <dgm:cxn modelId="{2623DF39-7FF8-4047-8E11-B0D84A3F4AAE}" type="presParOf" srcId="{31672303-2B0C-4C05-8A73-1E1B9E7F95CA}" destId="{F54FC7B5-600A-4B14-ACDC-4B271470A137}" srcOrd="0" destOrd="0" presId="urn:microsoft.com/office/officeart/2018/2/layout/IconLabelList"/>
    <dgm:cxn modelId="{181964B9-CC12-4386-9C07-4A4A61415E3C}" type="presParOf" srcId="{31672303-2B0C-4C05-8A73-1E1B9E7F95CA}" destId="{FD7FD1AC-0D46-4061-AD2E-95B5442750DB}" srcOrd="1" destOrd="0" presId="urn:microsoft.com/office/officeart/2018/2/layout/IconLabelList"/>
    <dgm:cxn modelId="{9411398D-1459-4A9C-A276-499018DE7C13}" type="presParOf" srcId="{31672303-2B0C-4C05-8A73-1E1B9E7F95CA}" destId="{27802141-1F74-4D04-8A98-DD5227B98403}" srcOrd="2" destOrd="0" presId="urn:microsoft.com/office/officeart/2018/2/layout/IconLabelList"/>
    <dgm:cxn modelId="{851D9D37-F852-4EA1-ABBA-F3954CAC8B15}" type="presParOf" srcId="{DB8CB9E8-C613-466B-ADED-D99D462163F0}" destId="{09C3CD18-38FC-4D38-9288-55A05C273EEA}" srcOrd="1" destOrd="0" presId="urn:microsoft.com/office/officeart/2018/2/layout/IconLabelList"/>
    <dgm:cxn modelId="{25E38788-076A-4368-8452-0D472ADE1781}" type="presParOf" srcId="{DB8CB9E8-C613-466B-ADED-D99D462163F0}" destId="{E832C5E0-7654-40C1-921E-76B1940EE076}" srcOrd="2" destOrd="0" presId="urn:microsoft.com/office/officeart/2018/2/layout/IconLabelList"/>
    <dgm:cxn modelId="{E6AD9F68-435A-45B3-BE83-207E50E498E0}" type="presParOf" srcId="{E832C5E0-7654-40C1-921E-76B1940EE076}" destId="{2ED98431-92B9-4FE3-9A81-490665A3959C}" srcOrd="0" destOrd="0" presId="urn:microsoft.com/office/officeart/2018/2/layout/IconLabelList"/>
    <dgm:cxn modelId="{064E28C8-F8E8-45D2-B026-7533B8F55A38}" type="presParOf" srcId="{E832C5E0-7654-40C1-921E-76B1940EE076}" destId="{AE3D8472-095F-4B89-86D5-59468A8F6726}" srcOrd="1" destOrd="0" presId="urn:microsoft.com/office/officeart/2018/2/layout/IconLabelList"/>
    <dgm:cxn modelId="{6819EFE5-03C7-4DD1-BA6A-BF5560C5BF8A}" type="presParOf" srcId="{E832C5E0-7654-40C1-921E-76B1940EE076}" destId="{630461E9-D6E0-483C-B27F-ED3513D9B495}" srcOrd="2" destOrd="0" presId="urn:microsoft.com/office/officeart/2018/2/layout/IconLabelList"/>
    <dgm:cxn modelId="{AD9CB464-F7B5-483C-A7C6-407B8594BBE7}" type="presParOf" srcId="{DB8CB9E8-C613-466B-ADED-D99D462163F0}" destId="{B02AE715-100C-48B5-B239-C966285C4A5F}" srcOrd="3" destOrd="0" presId="urn:microsoft.com/office/officeart/2018/2/layout/IconLabelList"/>
    <dgm:cxn modelId="{D24CC651-D84A-4895-A391-52BD9EE955BC}" type="presParOf" srcId="{DB8CB9E8-C613-466B-ADED-D99D462163F0}" destId="{6D70A2FB-F7F6-4BF2-9873-D7E28AB12883}" srcOrd="4" destOrd="0" presId="urn:microsoft.com/office/officeart/2018/2/layout/IconLabelList"/>
    <dgm:cxn modelId="{F5453305-DD0F-45AC-BEDA-1ABDCA6153F1}" type="presParOf" srcId="{6D70A2FB-F7F6-4BF2-9873-D7E28AB12883}" destId="{094F3874-2DF0-450C-968D-A851D9FE08FB}" srcOrd="0" destOrd="0" presId="urn:microsoft.com/office/officeart/2018/2/layout/IconLabelList"/>
    <dgm:cxn modelId="{17008C02-81F9-4626-A1C7-39E7F7578F87}" type="presParOf" srcId="{6D70A2FB-F7F6-4BF2-9873-D7E28AB12883}" destId="{47B05083-D9C6-42EB-BFE3-BB780CB12CA1}" srcOrd="1" destOrd="0" presId="urn:microsoft.com/office/officeart/2018/2/layout/IconLabelList"/>
    <dgm:cxn modelId="{8248339C-BE3E-4830-8E65-F53B963F58A1}" type="presParOf" srcId="{6D70A2FB-F7F6-4BF2-9873-D7E28AB12883}" destId="{451AD4A7-355F-4C03-A578-C175715F6FFC}" srcOrd="2" destOrd="0" presId="urn:microsoft.com/office/officeart/2018/2/layout/IconLabelList"/>
    <dgm:cxn modelId="{E7579103-4B01-4FC5-8FB2-C6F56121417B}" type="presParOf" srcId="{DB8CB9E8-C613-466B-ADED-D99D462163F0}" destId="{8DB464FF-1B3E-4E3A-BE6F-9EA8B52AE27F}" srcOrd="5" destOrd="0" presId="urn:microsoft.com/office/officeart/2018/2/layout/IconLabelList"/>
    <dgm:cxn modelId="{2A3F30CB-E09A-4A56-BC93-F41103F23F50}" type="presParOf" srcId="{DB8CB9E8-C613-466B-ADED-D99D462163F0}" destId="{DD8ECA07-3D82-48F0-84CD-92526E96C94A}" srcOrd="6" destOrd="0" presId="urn:microsoft.com/office/officeart/2018/2/layout/IconLabelList"/>
    <dgm:cxn modelId="{5DC60ED3-CCE0-40F0-9971-40124E3970B4}" type="presParOf" srcId="{DD8ECA07-3D82-48F0-84CD-92526E96C94A}" destId="{E7DB47EB-9C3E-4BD6-BF51-81A593A3B5CF}" srcOrd="0" destOrd="0" presId="urn:microsoft.com/office/officeart/2018/2/layout/IconLabelList"/>
    <dgm:cxn modelId="{B28AB313-A07D-4D7B-ABDA-8BB5827A0654}" type="presParOf" srcId="{DD8ECA07-3D82-48F0-84CD-92526E96C94A}" destId="{CCA99E5E-FA97-41AC-8651-E8F00FAB2941}" srcOrd="1" destOrd="0" presId="urn:microsoft.com/office/officeart/2018/2/layout/IconLabelList"/>
    <dgm:cxn modelId="{1C264D82-4EC0-4F56-96B4-F3795739D795}" type="presParOf" srcId="{DD8ECA07-3D82-48F0-84CD-92526E96C94A}" destId="{4CA1E9BB-83FF-4A17-BCC0-71B58DBAB5CE}" srcOrd="2" destOrd="0" presId="urn:microsoft.com/office/officeart/2018/2/layout/IconLabelList"/>
    <dgm:cxn modelId="{DE787F82-3528-4821-A0BA-0C48AB654B11}" type="presParOf" srcId="{DB8CB9E8-C613-466B-ADED-D99D462163F0}" destId="{211D6C24-42C6-42C2-953E-09C969A43E3D}" srcOrd="7" destOrd="0" presId="urn:microsoft.com/office/officeart/2018/2/layout/IconLabelList"/>
    <dgm:cxn modelId="{B9648195-0BFF-4D24-9B1F-953E23A0FCD7}" type="presParOf" srcId="{DB8CB9E8-C613-466B-ADED-D99D462163F0}" destId="{C261278B-BAE3-4D1B-8D47-8E9AF15D1D29}" srcOrd="8" destOrd="0" presId="urn:microsoft.com/office/officeart/2018/2/layout/IconLabelList"/>
    <dgm:cxn modelId="{08BF77DD-B329-4421-8704-2F35DBACE30C}" type="presParOf" srcId="{C261278B-BAE3-4D1B-8D47-8E9AF15D1D29}" destId="{A0213ADD-46EB-43E7-B815-6EF659DABEB4}" srcOrd="0" destOrd="0" presId="urn:microsoft.com/office/officeart/2018/2/layout/IconLabelList"/>
    <dgm:cxn modelId="{8A6E11FC-DBF7-4781-82D6-1974C4D50329}" type="presParOf" srcId="{C261278B-BAE3-4D1B-8D47-8E9AF15D1D29}" destId="{7D813AA1-3F69-4636-BDF6-D9683F48DDE8}" srcOrd="1" destOrd="0" presId="urn:microsoft.com/office/officeart/2018/2/layout/IconLabelList"/>
    <dgm:cxn modelId="{A0A156C8-AB0E-449D-BC8C-7657534056AE}" type="presParOf" srcId="{C261278B-BAE3-4D1B-8D47-8E9AF15D1D29}" destId="{512D9726-3C90-4833-8B15-A5135AC29C90}" srcOrd="2" destOrd="0" presId="urn:microsoft.com/office/officeart/2018/2/layout/IconLabelList"/>
    <dgm:cxn modelId="{4CC57045-5F4B-4460-B20D-5A0CB4082327}" type="presParOf" srcId="{DB8CB9E8-C613-466B-ADED-D99D462163F0}" destId="{7CBA0D12-9EE5-4439-9A5A-1809BFCB7241}" srcOrd="9" destOrd="0" presId="urn:microsoft.com/office/officeart/2018/2/layout/IconLabelList"/>
    <dgm:cxn modelId="{2F31D859-6D9F-4329-8838-9FA245155262}" type="presParOf" srcId="{DB8CB9E8-C613-466B-ADED-D99D462163F0}" destId="{5AF524BA-4486-490C-A20B-ADDA5247AD36}" srcOrd="10" destOrd="0" presId="urn:microsoft.com/office/officeart/2018/2/layout/IconLabelList"/>
    <dgm:cxn modelId="{70CB2443-6005-4A08-9DDF-1688EE15A601}" type="presParOf" srcId="{5AF524BA-4486-490C-A20B-ADDA5247AD36}" destId="{7585F857-86D0-491C-BF87-F405DEFF6C16}" srcOrd="0" destOrd="0" presId="urn:microsoft.com/office/officeart/2018/2/layout/IconLabelList"/>
    <dgm:cxn modelId="{4643E2F3-FA23-4CC9-B602-D371666A8E50}" type="presParOf" srcId="{5AF524BA-4486-490C-A20B-ADDA5247AD36}" destId="{DB1F7B94-7458-42D3-B164-277BEC463D0E}" srcOrd="1" destOrd="0" presId="urn:microsoft.com/office/officeart/2018/2/layout/IconLabelList"/>
    <dgm:cxn modelId="{0A0B2667-D601-4AC8-A462-DC11399B32B4}" type="presParOf" srcId="{5AF524BA-4486-490C-A20B-ADDA5247AD36}" destId="{77D9D931-F9C6-4503-8003-86F141144229}" srcOrd="2" destOrd="0" presId="urn:microsoft.com/office/officeart/2018/2/layout/IconLabelList"/>
    <dgm:cxn modelId="{D6F2B4F6-4680-4D5E-9492-F2C1495C64AF}" type="presParOf" srcId="{DB8CB9E8-C613-466B-ADED-D99D462163F0}" destId="{734273DF-03DD-4B7C-B393-D13623E98864}" srcOrd="11" destOrd="0" presId="urn:microsoft.com/office/officeart/2018/2/layout/IconLabelList"/>
    <dgm:cxn modelId="{8122ED17-8971-487A-9E90-EEA04AF79A6C}" type="presParOf" srcId="{DB8CB9E8-C613-466B-ADED-D99D462163F0}" destId="{F09566A2-2E51-451A-AF1D-3E522612194A}" srcOrd="12" destOrd="0" presId="urn:microsoft.com/office/officeart/2018/2/layout/IconLabelList"/>
    <dgm:cxn modelId="{D1173515-58DA-46C3-A1BE-EAAEB4F5D5F9}" type="presParOf" srcId="{F09566A2-2E51-451A-AF1D-3E522612194A}" destId="{0C50BACD-FA24-4320-8016-76520AAC00FE}" srcOrd="0" destOrd="0" presId="urn:microsoft.com/office/officeart/2018/2/layout/IconLabelList"/>
    <dgm:cxn modelId="{DC3950A0-FD34-423F-B29A-0B74141C126E}" type="presParOf" srcId="{F09566A2-2E51-451A-AF1D-3E522612194A}" destId="{6A39A12E-33CA-4D18-9BC8-F2458966D720}" srcOrd="1" destOrd="0" presId="urn:microsoft.com/office/officeart/2018/2/layout/IconLabelList"/>
    <dgm:cxn modelId="{8AF5AF80-3ED8-497E-86F1-8698B4DB7F00}" type="presParOf" srcId="{F09566A2-2E51-451A-AF1D-3E522612194A}" destId="{DE94A658-1667-4BA9-A61C-759147CD76DC}"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FC7B5-600A-4B14-ACDC-4B271470A137}">
      <dsp:nvSpPr>
        <dsp:cNvPr id="0" name=""/>
        <dsp:cNvSpPr/>
      </dsp:nvSpPr>
      <dsp:spPr>
        <a:xfrm>
          <a:off x="695070" y="198000"/>
          <a:ext cx="537890" cy="537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802141-1F74-4D04-8A98-DD5227B98403}">
      <dsp:nvSpPr>
        <dsp:cNvPr id="0" name=""/>
        <dsp:cNvSpPr/>
      </dsp:nvSpPr>
      <dsp:spPr>
        <a:xfrm>
          <a:off x="366359" y="938440"/>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Focused on the data from 2007 to 2023. </a:t>
          </a:r>
        </a:p>
      </dsp:txBody>
      <dsp:txXfrm>
        <a:off x="366359" y="938440"/>
        <a:ext cx="1195312" cy="478125"/>
      </dsp:txXfrm>
    </dsp:sp>
    <dsp:sp modelId="{2ED98431-92B9-4FE3-9A81-490665A3959C}">
      <dsp:nvSpPr>
        <dsp:cNvPr id="0" name=""/>
        <dsp:cNvSpPr/>
      </dsp:nvSpPr>
      <dsp:spPr>
        <a:xfrm>
          <a:off x="2099562" y="198000"/>
          <a:ext cx="537890" cy="537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61E9-D6E0-483C-B27F-ED3513D9B495}">
      <dsp:nvSpPr>
        <dsp:cNvPr id="0" name=""/>
        <dsp:cNvSpPr/>
      </dsp:nvSpPr>
      <dsp:spPr>
        <a:xfrm>
          <a:off x="1770851" y="938440"/>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Filtered the name attribute for those with ‘airport’.</a:t>
          </a:r>
        </a:p>
      </dsp:txBody>
      <dsp:txXfrm>
        <a:off x="1770851" y="938440"/>
        <a:ext cx="1195312" cy="478125"/>
      </dsp:txXfrm>
    </dsp:sp>
    <dsp:sp modelId="{094F3874-2DF0-450C-968D-A851D9FE08FB}">
      <dsp:nvSpPr>
        <dsp:cNvPr id="0" name=""/>
        <dsp:cNvSpPr/>
      </dsp:nvSpPr>
      <dsp:spPr>
        <a:xfrm>
          <a:off x="3504054" y="198000"/>
          <a:ext cx="537890" cy="537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1AD4A7-355F-4C03-A578-C175715F6FFC}">
      <dsp:nvSpPr>
        <dsp:cNvPr id="0" name=""/>
        <dsp:cNvSpPr/>
      </dsp:nvSpPr>
      <dsp:spPr>
        <a:xfrm>
          <a:off x="3175343" y="938440"/>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Retained the name, date, and non-empty weather features.</a:t>
          </a:r>
        </a:p>
      </dsp:txBody>
      <dsp:txXfrm>
        <a:off x="3175343" y="938440"/>
        <a:ext cx="1195312" cy="478125"/>
      </dsp:txXfrm>
    </dsp:sp>
    <dsp:sp modelId="{E7DB47EB-9C3E-4BD6-BF51-81A593A3B5CF}">
      <dsp:nvSpPr>
        <dsp:cNvPr id="0" name=""/>
        <dsp:cNvSpPr/>
      </dsp:nvSpPr>
      <dsp:spPr>
        <a:xfrm>
          <a:off x="695070" y="1715393"/>
          <a:ext cx="537890" cy="537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A1E9BB-83FF-4A17-BCC0-71B58DBAB5CE}">
      <dsp:nvSpPr>
        <dsp:cNvPr id="0" name=""/>
        <dsp:cNvSpPr/>
      </dsp:nvSpPr>
      <dsp:spPr>
        <a:xfrm>
          <a:off x="366359" y="2455833"/>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Dropped attributes if there are no values; interpolation was used.</a:t>
          </a:r>
        </a:p>
      </dsp:txBody>
      <dsp:txXfrm>
        <a:off x="366359" y="2455833"/>
        <a:ext cx="1195312" cy="478125"/>
      </dsp:txXfrm>
    </dsp:sp>
    <dsp:sp modelId="{A0213ADD-46EB-43E7-B815-6EF659DABEB4}">
      <dsp:nvSpPr>
        <dsp:cNvPr id="0" name=""/>
        <dsp:cNvSpPr/>
      </dsp:nvSpPr>
      <dsp:spPr>
        <a:xfrm>
          <a:off x="2099562" y="1715393"/>
          <a:ext cx="537890" cy="537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2D9726-3C90-4833-8B15-A5135AC29C90}">
      <dsp:nvSpPr>
        <dsp:cNvPr id="0" name=""/>
        <dsp:cNvSpPr/>
      </dsp:nvSpPr>
      <dsp:spPr>
        <a:xfrm>
          <a:off x="1770851" y="2455833"/>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kern="1200" dirty="0"/>
            <a:t>C</a:t>
          </a:r>
          <a:r>
            <a:rPr lang="en-AU" sz="1100" b="0" i="0" kern="1200" dirty="0"/>
            <a:t>onverted the dates to date-time objects. </a:t>
          </a:r>
          <a:endParaRPr lang="en-US" sz="1100" kern="1200" dirty="0"/>
        </a:p>
      </dsp:txBody>
      <dsp:txXfrm>
        <a:off x="1770851" y="2455833"/>
        <a:ext cx="1195312" cy="478125"/>
      </dsp:txXfrm>
    </dsp:sp>
    <dsp:sp modelId="{7585F857-86D0-491C-BF87-F405DEFF6C16}">
      <dsp:nvSpPr>
        <dsp:cNvPr id="0" name=""/>
        <dsp:cNvSpPr/>
      </dsp:nvSpPr>
      <dsp:spPr>
        <a:xfrm>
          <a:off x="3504054" y="1715393"/>
          <a:ext cx="537890" cy="5378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9D931-F9C6-4503-8003-86F141144229}">
      <dsp:nvSpPr>
        <dsp:cNvPr id="0" name=""/>
        <dsp:cNvSpPr/>
      </dsp:nvSpPr>
      <dsp:spPr>
        <a:xfrm>
          <a:off x="3175343" y="2455833"/>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Implemented a one-to-many mapping between yield values and dates (for each state).</a:t>
          </a:r>
        </a:p>
      </dsp:txBody>
      <dsp:txXfrm>
        <a:off x="3175343" y="2455833"/>
        <a:ext cx="1195312" cy="478125"/>
      </dsp:txXfrm>
    </dsp:sp>
    <dsp:sp modelId="{0C50BACD-FA24-4320-8016-76520AAC00FE}">
      <dsp:nvSpPr>
        <dsp:cNvPr id="0" name=""/>
        <dsp:cNvSpPr/>
      </dsp:nvSpPr>
      <dsp:spPr>
        <a:xfrm>
          <a:off x="2099562" y="3232786"/>
          <a:ext cx="537890" cy="5378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94A658-1667-4BA9-A61C-759147CD76DC}">
      <dsp:nvSpPr>
        <dsp:cNvPr id="0" name=""/>
        <dsp:cNvSpPr/>
      </dsp:nvSpPr>
      <dsp:spPr>
        <a:xfrm>
          <a:off x="1770851" y="3973226"/>
          <a:ext cx="1195312" cy="47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AU" sz="1100" kern="1200" dirty="0"/>
            <a:t>Extreme weather features were incorporated as one-hot-encoded attributes. </a:t>
          </a:r>
          <a:endParaRPr lang="en-US" sz="1100" kern="1200" dirty="0"/>
        </a:p>
      </dsp:txBody>
      <dsp:txXfrm>
        <a:off x="1770851" y="3973226"/>
        <a:ext cx="1195312" cy="4781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CAE6-1566-DB44-8D03-E2A75809ADD1}" type="datetimeFigureOut">
              <a:rPr lang="en-US" smtClean="0"/>
              <a:t>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E2480-22E5-A441-BDCD-DA020A0EF1C9}" type="slidenum">
              <a:rPr lang="en-US" smtClean="0"/>
              <a:t>‹#›</a:t>
            </a:fld>
            <a:endParaRPr lang="en-US"/>
          </a:p>
        </p:txBody>
      </p:sp>
    </p:spTree>
    <p:extLst>
      <p:ext uri="{BB962C8B-B14F-4D97-AF65-F5344CB8AC3E}">
        <p14:creationId xmlns:p14="http://schemas.microsoft.com/office/powerpoint/2010/main" val="4166915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1</a:t>
            </a:fld>
            <a:endParaRPr lang="en-US"/>
          </a:p>
        </p:txBody>
      </p:sp>
    </p:spTree>
    <p:extLst>
      <p:ext uri="{BB962C8B-B14F-4D97-AF65-F5344CB8AC3E}">
        <p14:creationId xmlns:p14="http://schemas.microsoft.com/office/powerpoint/2010/main" val="63831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Preprocessing Steps Taken: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Focused on 2007 to 2023, since there was not enough data that related to airports in 2006 and 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Filtered the name attribute to preserve only those with ‘airport’.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Retained the name, date, and non-empty weather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Dropped attributes if there are no values in it; interpolation was used on those attributes with some values to fill in missing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C</a:t>
            </a:r>
            <a:r>
              <a:rPr lang="en-AU" b="0" i="0" dirty="0"/>
              <a:t>onverted the dates to date-time objects, whereby the day within the entire date is the first element to work with. Then separate columns are created for the day in the year and the year itself, for machine learning models to utilize it more effectively.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Implemented a one-to-many mapping between yield values and dates (for each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Extreme </a:t>
            </a:r>
            <a:r>
              <a:rPr lang="en-AU" dirty="0"/>
              <a:t>weather features were incorporated as one-hot-encoded attributes. If a date in the merged dataset falls within a specified range and the extreme weather event resulted in significant casualties or total property and crop damage exceeding $100,000, it is marked accordingly.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4</a:t>
            </a:fld>
            <a:endParaRPr lang="en-US"/>
          </a:p>
        </p:txBody>
      </p:sp>
    </p:spTree>
    <p:extLst>
      <p:ext uri="{BB962C8B-B14F-4D97-AF65-F5344CB8AC3E}">
        <p14:creationId xmlns:p14="http://schemas.microsoft.com/office/powerpoint/2010/main" val="38869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statistics for two of the states that I have done……Michigan and Pennsylvania. Only statistics for the definite numerical attributes are displayed here, since they would usually be the most worthwhile to perform such an analysis.</a:t>
            </a:r>
          </a:p>
          <a:p>
            <a:r>
              <a:rPr lang="en-US" dirty="0"/>
              <a:t>Traits observed:</a:t>
            </a:r>
          </a:p>
          <a:p>
            <a:pPr marL="171450" indent="-171450">
              <a:buFontTx/>
              <a:buChar char="-"/>
            </a:pPr>
            <a:r>
              <a:rPr lang="en-US" dirty="0"/>
              <a:t>PRCP for PA has a slightly smaller IQR than MI, though overall, MI seems the most consistent.</a:t>
            </a:r>
          </a:p>
          <a:p>
            <a:pPr marL="171450" indent="-171450">
              <a:buFontTx/>
              <a:buChar char="-"/>
            </a:pPr>
            <a:r>
              <a:rPr lang="en-US" dirty="0"/>
              <a:t>Measures of spread for WDF2 and WDF5 are relatively similar, though the average of values for WDF2 is slightly higher with a slightly larger spread due to a higher variance, IQR and standard deviation.</a:t>
            </a:r>
          </a:p>
          <a:p>
            <a:pPr marL="171450" indent="-171450">
              <a:buFontTx/>
              <a:buChar char="-"/>
            </a:pPr>
            <a:r>
              <a:rPr lang="en-US" dirty="0"/>
              <a:t>TMIN has a lower minimum value, has a smaller IQR, mean, standard deviation and variance when compared to TMAX, but TMAX has a slightly smaller range than TMIN.</a:t>
            </a:r>
          </a:p>
        </p:txBody>
      </p:sp>
      <p:sp>
        <p:nvSpPr>
          <p:cNvPr id="4" name="Slide Number Placeholder 3"/>
          <p:cNvSpPr>
            <a:spLocks noGrp="1"/>
          </p:cNvSpPr>
          <p:nvPr>
            <p:ph type="sldNum" sz="quarter" idx="5"/>
          </p:nvPr>
        </p:nvSpPr>
        <p:spPr/>
        <p:txBody>
          <a:bodyPr/>
          <a:lstStyle/>
          <a:p>
            <a:fld id="{7A6E2480-22E5-A441-BDCD-DA020A0EF1C9}" type="slidenum">
              <a:rPr lang="en-US" smtClean="0"/>
              <a:t>5</a:t>
            </a:fld>
            <a:endParaRPr lang="en-US"/>
          </a:p>
        </p:txBody>
      </p:sp>
    </p:spTree>
    <p:extLst>
      <p:ext uri="{BB962C8B-B14F-4D97-AF65-F5344CB8AC3E}">
        <p14:creationId xmlns:p14="http://schemas.microsoft.com/office/powerpoint/2010/main" val="22091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6</a:t>
            </a:fld>
            <a:endParaRPr lang="en-US"/>
          </a:p>
        </p:txBody>
      </p:sp>
    </p:spTree>
    <p:extLst>
      <p:ext uri="{BB962C8B-B14F-4D97-AF65-F5344CB8AC3E}">
        <p14:creationId xmlns:p14="http://schemas.microsoft.com/office/powerpoint/2010/main" val="131574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7</a:t>
            </a:fld>
            <a:endParaRPr lang="en-US"/>
          </a:p>
        </p:txBody>
      </p:sp>
    </p:spTree>
    <p:extLst>
      <p:ext uri="{BB962C8B-B14F-4D97-AF65-F5344CB8AC3E}">
        <p14:creationId xmlns:p14="http://schemas.microsoft.com/office/powerpoint/2010/main" val="347181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0000"/>
              </a:lnSpc>
            </a:pPr>
            <a:r>
              <a:rPr lang="en-AU" dirty="0"/>
              <a:t>Key machine learning models:</a:t>
            </a:r>
          </a:p>
          <a:p>
            <a:pPr marL="342900" indent="-342900" algn="just">
              <a:lnSpc>
                <a:spcPct val="110000"/>
              </a:lnSpc>
              <a:buAutoNum type="arabicPeriod"/>
            </a:pPr>
            <a:r>
              <a:rPr lang="en-AU" dirty="0"/>
              <a:t>1D – CNN (1 Dimensional Neural Network) – Useful for feature selection in time-series data. Captures local temporal patterns in sequential data using convolutional filters.</a:t>
            </a:r>
          </a:p>
          <a:p>
            <a:pPr marL="342900" indent="-342900" algn="just">
              <a:lnSpc>
                <a:spcPct val="110000"/>
              </a:lnSpc>
              <a:buAutoNum type="arabicPeriod"/>
            </a:pPr>
            <a:r>
              <a:rPr lang="en-AU" sz="1200" dirty="0"/>
              <a:t>GRU (Gated Recurrent Unit) – Type of recurrent neural network (RNN) that reduces vanishing gradient issues when being computationally efficient compared to LSTM.</a:t>
            </a:r>
          </a:p>
          <a:p>
            <a:pPr marL="342900" indent="-342900" algn="just">
              <a:lnSpc>
                <a:spcPct val="110000"/>
              </a:lnSpc>
              <a:buAutoNum type="arabicPeriod"/>
            </a:pPr>
            <a:r>
              <a:rPr lang="en-AU" dirty="0"/>
              <a:t>LSTM (Long Short-Term Memory) – More advanced Recurrent Neural Network (RNN) to capture long-term dependencies in sequential data, useful for time-series forecasting.</a:t>
            </a:r>
          </a:p>
          <a:p>
            <a:pPr marL="342900" indent="-342900" algn="just">
              <a:lnSpc>
                <a:spcPct val="110000"/>
              </a:lnSpc>
              <a:buAutoNum type="arabicPeriod"/>
            </a:pPr>
            <a:r>
              <a:rPr lang="en-AU" sz="1200" dirty="0"/>
              <a:t>LSTM (with attention layer) – Enhances the capacities of a standard LSTM by assigning different weights to timestamps, allowing the model to focus on the most relevant past information for prediction.</a:t>
            </a:r>
          </a:p>
          <a:p>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8</a:t>
            </a:fld>
            <a:endParaRPr lang="en-US"/>
          </a:p>
        </p:txBody>
      </p:sp>
    </p:spTree>
    <p:extLst>
      <p:ext uri="{BB962C8B-B14F-4D97-AF65-F5344CB8AC3E}">
        <p14:creationId xmlns:p14="http://schemas.microsoft.com/office/powerpoint/2010/main" val="1909482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investigation, each model was trained on 5 folds and a maximum of 40 epochs were used for more sustainable results. To prevent overfitting, Adam and Huber loss algorithms were used alongside L2 </a:t>
            </a:r>
            <a:r>
              <a:rPr lang="en-US" dirty="0" err="1"/>
              <a:t>Regularisation</a:t>
            </a:r>
            <a:r>
              <a:rPr lang="en-US" dirty="0"/>
              <a:t>. </a:t>
            </a:r>
          </a:p>
          <a:p>
            <a:r>
              <a:rPr lang="en-US" dirty="0"/>
              <a:t>After each fold has finished training, the loss curves are graphed, and two of them are displayed here. Normal results are displayed if the training and validation loss has a decreasing trend, but it is not always possible due to factors such as overfitting with too many epochs, a high learning rate and noisy and inconsistent validation data. The difference between the training and validation loss should also remain minimal.</a:t>
            </a:r>
          </a:p>
          <a:p>
            <a:r>
              <a:rPr lang="en-AU" sz="1800" b="0" i="0" u="none" strike="noStrike" dirty="0">
                <a:solidFill>
                  <a:srgbClr val="000000"/>
                </a:solidFill>
                <a:effectLst/>
                <a:latin typeface="Times New Roman" panose="02020603050405020304" pitchFamily="18" charset="0"/>
              </a:rPr>
              <a:t>The ones where the folds of epochs feature the training data being higher than the validation might just be a result of dropout or batch normalization if the gap is minimal, but it can also be possible data leakage or improper data handling if the gap is significant.</a:t>
            </a:r>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9</a:t>
            </a:fld>
            <a:endParaRPr lang="en-US"/>
          </a:p>
        </p:txBody>
      </p:sp>
    </p:spTree>
    <p:extLst>
      <p:ext uri="{BB962C8B-B14F-4D97-AF65-F5344CB8AC3E}">
        <p14:creationId xmlns:p14="http://schemas.microsoft.com/office/powerpoint/2010/main" val="3650459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 of the accuracies of the models used in the project. The top are the model accuracy statistics and the bottom is a snippet of predictions done by the LSTM (with attention layer) model, with the raw data with future predictions.  For a machine learning model to be efficient, it has to have high predictive powers on the raw dataset as well as predicting future values, the latter being the main application of such models. </a:t>
            </a:r>
          </a:p>
          <a:p>
            <a:r>
              <a:rPr lang="en-US" dirty="0"/>
              <a:t>The study has found that it</a:t>
            </a:r>
            <a:r>
              <a:rPr lang="en-AU" sz="1800" b="0" i="0" u="none" strike="noStrike" dirty="0">
                <a:solidFill>
                  <a:srgbClr val="000000"/>
                </a:solidFill>
                <a:effectLst/>
                <a:latin typeface="Times New Roman" panose="02020603050405020304" pitchFamily="18" charset="0"/>
              </a:rPr>
              <a:t> is most beneficial to use the GRU model to predict future values for the WA dataset since it has the highest accuracy rates for the predicted on seen and unseen data, with the values all being above 90%. This means that the model is efficient at everything that a machine learning model should be capable of. </a:t>
            </a:r>
            <a:r>
              <a:rPr lang="en-AU" sz="1200" b="0" i="0" u="none" strike="noStrike" dirty="0">
                <a:solidFill>
                  <a:srgbClr val="000000"/>
                </a:solidFill>
                <a:effectLst/>
                <a:latin typeface="Times New Roman" panose="02020603050405020304" pitchFamily="18" charset="0"/>
              </a:rPr>
              <a:t>For machine learning models like these and the project in general, it is still possible that even though aspects such as hyperparameter tuning, </a:t>
            </a:r>
            <a:r>
              <a:rPr lang="en-AU" sz="1200" b="0" i="0" u="none" strike="noStrike" dirty="0" err="1">
                <a:solidFill>
                  <a:srgbClr val="000000"/>
                </a:solidFill>
                <a:effectLst/>
                <a:latin typeface="Times New Roman" panose="02020603050405020304" pitchFamily="18" charset="0"/>
              </a:rPr>
              <a:t>EarlyStopping</a:t>
            </a:r>
            <a:r>
              <a:rPr lang="en-AU" sz="1200" b="0" i="0" u="none" strike="noStrike" dirty="0">
                <a:solidFill>
                  <a:srgbClr val="000000"/>
                </a:solidFill>
                <a:effectLst/>
                <a:latin typeface="Times New Roman" panose="02020603050405020304" pitchFamily="18" charset="0"/>
              </a:rPr>
              <a:t> callbacks, L2 Regularization, Adam and Huber functions are used, overfitting or underfitting issues can remain. Further, using MAPE as an evaluation metric can also influence the final results since it has bias toward underestimation and is sensitive to small target values.</a:t>
            </a:r>
            <a:endParaRPr lang="en-US" dirty="0"/>
          </a:p>
        </p:txBody>
      </p:sp>
      <p:sp>
        <p:nvSpPr>
          <p:cNvPr id="4" name="Slide Number Placeholder 3"/>
          <p:cNvSpPr>
            <a:spLocks noGrp="1"/>
          </p:cNvSpPr>
          <p:nvPr>
            <p:ph type="sldNum" sz="quarter" idx="5"/>
          </p:nvPr>
        </p:nvSpPr>
        <p:spPr/>
        <p:txBody>
          <a:bodyPr/>
          <a:lstStyle/>
          <a:p>
            <a:fld id="{7A6E2480-22E5-A441-BDCD-DA020A0EF1C9}" type="slidenum">
              <a:rPr lang="en-US" smtClean="0"/>
              <a:t>10</a:t>
            </a:fld>
            <a:endParaRPr lang="en-US"/>
          </a:p>
        </p:txBody>
      </p:sp>
    </p:spTree>
    <p:extLst>
      <p:ext uri="{BB962C8B-B14F-4D97-AF65-F5344CB8AC3E}">
        <p14:creationId xmlns:p14="http://schemas.microsoft.com/office/powerpoint/2010/main" val="3505229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2/7/25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2/7/25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2/7/25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2/7/25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2/7/25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2/7/25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2/7/25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2/7/25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2/7/25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2/7/25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2/7/25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2/7/25</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8.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1F4F-5B37-0076-4159-ED41A8D3B8EA}"/>
              </a:ext>
            </a:extLst>
          </p:cNvPr>
          <p:cNvSpPr>
            <a:spLocks noGrp="1"/>
          </p:cNvSpPr>
          <p:nvPr>
            <p:ph type="ctrTitle"/>
          </p:nvPr>
        </p:nvSpPr>
        <p:spPr/>
        <p:txBody>
          <a:bodyPr>
            <a:normAutofit/>
          </a:bodyPr>
          <a:lstStyle/>
          <a:p>
            <a:r>
              <a:rPr lang="en-US" dirty="0"/>
              <a:t>Apple Yield – 4 US States</a:t>
            </a:r>
          </a:p>
        </p:txBody>
      </p:sp>
      <p:sp>
        <p:nvSpPr>
          <p:cNvPr id="3" name="Subtitle 2">
            <a:extLst>
              <a:ext uri="{FF2B5EF4-FFF2-40B4-BE49-F238E27FC236}">
                <a16:creationId xmlns:a16="http://schemas.microsoft.com/office/drawing/2014/main" id="{B678BE50-3305-6B32-407A-E9654245A284}"/>
              </a:ext>
            </a:extLst>
          </p:cNvPr>
          <p:cNvSpPr>
            <a:spLocks noGrp="1"/>
          </p:cNvSpPr>
          <p:nvPr>
            <p:ph type="subTitle" idx="1"/>
          </p:nvPr>
        </p:nvSpPr>
        <p:spPr/>
        <p:txBody>
          <a:bodyPr/>
          <a:lstStyle/>
          <a:p>
            <a:r>
              <a:rPr lang="en-US" dirty="0"/>
              <a:t>UTS Data Science Interim Project – Zhitan Wu</a:t>
            </a:r>
          </a:p>
        </p:txBody>
      </p:sp>
    </p:spTree>
    <p:extLst>
      <p:ext uri="{BB962C8B-B14F-4D97-AF65-F5344CB8AC3E}">
        <p14:creationId xmlns:p14="http://schemas.microsoft.com/office/powerpoint/2010/main" val="783042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0" name="Picture 69">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1" name="Rectangle 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3" name="Rectangle 7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4" name="Rectangle 73">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5" name="TextBox 74">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76" name="Rectangle 75">
            <a:extLst>
              <a:ext uri="{FF2B5EF4-FFF2-40B4-BE49-F238E27FC236}">
                <a16:creationId xmlns:a16="http://schemas.microsoft.com/office/drawing/2014/main" id="{FFB377BB-601C-4288-A224-D150848C4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868ABA13-B3B3-4E09-854F-270094AA88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8" name="Picture 77">
            <a:extLst>
              <a:ext uri="{FF2B5EF4-FFF2-40B4-BE49-F238E27FC236}">
                <a16:creationId xmlns:a16="http://schemas.microsoft.com/office/drawing/2014/main" id="{03CA7029-49D1-4811-9706-47326D65B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9" name="Rectangle 78">
            <a:extLst>
              <a:ext uri="{FF2B5EF4-FFF2-40B4-BE49-F238E27FC236}">
                <a16:creationId xmlns:a16="http://schemas.microsoft.com/office/drawing/2014/main" id="{FB70EA8D-D093-4307-9DA5-E4EE61D82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3687593-1834-43AF-A992-696B19B0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E1FE4DF-DA81-4174-A7A3-1DBD74FB3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3EBB6-0B38-EA10-3406-D6DCD9A01EB1}"/>
              </a:ext>
            </a:extLst>
          </p:cNvPr>
          <p:cNvSpPr>
            <a:spLocks noGrp="1"/>
          </p:cNvSpPr>
          <p:nvPr>
            <p:ph type="title"/>
          </p:nvPr>
        </p:nvSpPr>
        <p:spPr>
          <a:xfrm>
            <a:off x="1078344" y="3353506"/>
            <a:ext cx="3178111" cy="1436950"/>
          </a:xfrm>
        </p:spPr>
        <p:txBody>
          <a:bodyPr vert="horz" lIns="91440" tIns="45720" rIns="91440" bIns="45720" rtlCol="0" anchor="t">
            <a:normAutofit/>
          </a:bodyPr>
          <a:lstStyle/>
          <a:p>
            <a:r>
              <a:rPr lang="en-US" sz="4800" dirty="0"/>
              <a:t>Results: Accuracies</a:t>
            </a:r>
          </a:p>
        </p:txBody>
      </p:sp>
      <p:sp>
        <p:nvSpPr>
          <p:cNvPr id="82" name="Rectangle 81">
            <a:extLst>
              <a:ext uri="{FF2B5EF4-FFF2-40B4-BE49-F238E27FC236}">
                <a16:creationId xmlns:a16="http://schemas.microsoft.com/office/drawing/2014/main" id="{7E838281-5FBA-41E7-AD3B-CB3F49FEB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90A11BB9-8450-7591-F306-6D780C65DB25}"/>
              </a:ext>
            </a:extLst>
          </p:cNvPr>
          <p:cNvSpPr>
            <a:spLocks noChangeArrowheads="1"/>
          </p:cNvSpPr>
          <p:nvPr/>
        </p:nvSpPr>
        <p:spPr bwMode="auto">
          <a:xfrm>
            <a:off x="4860925" y="2001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6344A566-A9FB-63FD-6236-40E8F94F5EEE}"/>
              </a:ext>
            </a:extLst>
          </p:cNvPr>
          <p:cNvGraphicFramePr>
            <a:graphicFrameLocks noGrp="1"/>
          </p:cNvGraphicFramePr>
          <p:nvPr>
            <p:extLst>
              <p:ext uri="{D42A27DB-BD31-4B8C-83A1-F6EECF244321}">
                <p14:modId xmlns:p14="http://schemas.microsoft.com/office/powerpoint/2010/main" val="2999375697"/>
              </p:ext>
            </p:extLst>
          </p:nvPr>
        </p:nvGraphicFramePr>
        <p:xfrm>
          <a:off x="4430951" y="156508"/>
          <a:ext cx="6760790" cy="3477358"/>
        </p:xfrm>
        <a:graphic>
          <a:graphicData uri="http://schemas.openxmlformats.org/drawingml/2006/table">
            <a:tbl>
              <a:tblPr firstRow="1" bandRow="1"/>
              <a:tblGrid>
                <a:gridCol w="1169225">
                  <a:extLst>
                    <a:ext uri="{9D8B030D-6E8A-4147-A177-3AD203B41FA5}">
                      <a16:colId xmlns:a16="http://schemas.microsoft.com/office/drawing/2014/main" val="3794326594"/>
                    </a:ext>
                  </a:extLst>
                </a:gridCol>
                <a:gridCol w="1358055">
                  <a:extLst>
                    <a:ext uri="{9D8B030D-6E8A-4147-A177-3AD203B41FA5}">
                      <a16:colId xmlns:a16="http://schemas.microsoft.com/office/drawing/2014/main" val="342742331"/>
                    </a:ext>
                  </a:extLst>
                </a:gridCol>
                <a:gridCol w="1317672">
                  <a:extLst>
                    <a:ext uri="{9D8B030D-6E8A-4147-A177-3AD203B41FA5}">
                      <a16:colId xmlns:a16="http://schemas.microsoft.com/office/drawing/2014/main" val="3936542043"/>
                    </a:ext>
                  </a:extLst>
                </a:gridCol>
                <a:gridCol w="1398439">
                  <a:extLst>
                    <a:ext uri="{9D8B030D-6E8A-4147-A177-3AD203B41FA5}">
                      <a16:colId xmlns:a16="http://schemas.microsoft.com/office/drawing/2014/main" val="3627068986"/>
                    </a:ext>
                  </a:extLst>
                </a:gridCol>
                <a:gridCol w="1517399">
                  <a:extLst>
                    <a:ext uri="{9D8B030D-6E8A-4147-A177-3AD203B41FA5}">
                      <a16:colId xmlns:a16="http://schemas.microsoft.com/office/drawing/2014/main" val="3435359768"/>
                    </a:ext>
                  </a:extLst>
                </a:gridCol>
              </a:tblGrid>
              <a:tr h="566671">
                <a:tc>
                  <a:txBody>
                    <a:bodyPr/>
                    <a:lstStyle/>
                    <a:p>
                      <a:pPr marR="334010" rtl="0" fontAlgn="t"/>
                      <a:r>
                        <a:rPr lang="en-AU" sz="1100" b="0" i="0" u="sng">
                          <a:solidFill>
                            <a:schemeClr val="tx1"/>
                          </a:solidFill>
                          <a:effectLst/>
                          <a:latin typeface="Times New Roman" panose="02020603050405020304" pitchFamily="18" charset="0"/>
                        </a:rPr>
                        <a:t>Model/US State</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rtl="0" fontAlgn="t"/>
                      <a:r>
                        <a:rPr lang="en-AU" sz="1100" b="1" i="0" u="none" strike="noStrike">
                          <a:solidFill>
                            <a:schemeClr val="tx1"/>
                          </a:solidFill>
                          <a:effectLst/>
                          <a:latin typeface="Times New Roman" panose="02020603050405020304" pitchFamily="18" charset="0"/>
                        </a:rPr>
                        <a:t>CA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rtl="0" fontAlgn="t"/>
                      <a:r>
                        <a:rPr lang="en-AU" sz="1100" b="1" i="0" u="none" strike="noStrike">
                          <a:solidFill>
                            <a:schemeClr val="tx1"/>
                          </a:solidFill>
                          <a:effectLst/>
                          <a:latin typeface="Times New Roman" panose="02020603050405020304" pitchFamily="18" charset="0"/>
                        </a:rPr>
                        <a:t>WA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rtl="0" fontAlgn="t"/>
                      <a:r>
                        <a:rPr lang="en-AU" sz="1100" b="1" i="0" u="none" strike="noStrike" dirty="0">
                          <a:solidFill>
                            <a:schemeClr val="tx1"/>
                          </a:solidFill>
                          <a:effectLst/>
                          <a:latin typeface="Times New Roman" panose="02020603050405020304" pitchFamily="18" charset="0"/>
                        </a:rPr>
                        <a:t>MI</a:t>
                      </a:r>
                      <a:endParaRPr lang="en-AU" sz="1100" dirty="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rtl="0" fontAlgn="t"/>
                      <a:r>
                        <a:rPr lang="en-AU" sz="1100" b="1" i="0" u="none" strike="noStrike" dirty="0">
                          <a:solidFill>
                            <a:schemeClr val="tx1"/>
                          </a:solidFill>
                          <a:effectLst/>
                          <a:latin typeface="Times New Roman" panose="02020603050405020304" pitchFamily="18" charset="0"/>
                        </a:rPr>
                        <a:t>PA</a:t>
                      </a:r>
                      <a:endParaRPr lang="en-AU" sz="1100" dirty="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374500980"/>
                  </a:ext>
                </a:extLst>
              </a:tr>
              <a:tr h="831915">
                <a:tc>
                  <a:txBody>
                    <a:bodyPr/>
                    <a:lstStyle/>
                    <a:p>
                      <a:pPr rtl="0" fontAlgn="t"/>
                      <a:r>
                        <a:rPr lang="en-AU" sz="1100" b="1" i="0" u="none" strike="noStrike">
                          <a:solidFill>
                            <a:schemeClr val="bg1"/>
                          </a:solidFill>
                          <a:effectLst/>
                          <a:latin typeface="Times New Roman" panose="02020603050405020304" pitchFamily="18" charset="0"/>
                        </a:rPr>
                        <a:t>LSTM</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a:solidFill>
                            <a:schemeClr val="bg1"/>
                          </a:solidFill>
                          <a:effectLst/>
                          <a:latin typeface="Times New Roman" panose="02020603050405020304" pitchFamily="18" charset="0"/>
                        </a:rPr>
                        <a:t>97.66% (Predicted vs actual on seen data)</a:t>
                      </a:r>
                      <a:endParaRPr lang="en-AU" sz="1100">
                        <a:solidFill>
                          <a:schemeClr val="bg1"/>
                        </a:solidFill>
                        <a:effectLst/>
                      </a:endParaRPr>
                    </a:p>
                    <a:p>
                      <a:pPr algn="just" rtl="0" fontAlgn="t"/>
                      <a:r>
                        <a:rPr lang="en-AU" sz="1100" b="0" i="0" u="none" strike="noStrike">
                          <a:solidFill>
                            <a:schemeClr val="bg1"/>
                          </a:solidFill>
                          <a:effectLst/>
                          <a:latin typeface="Times New Roman" panose="02020603050405020304" pitchFamily="18" charset="0"/>
                        </a:rPr>
                        <a:t>86.21% (Predictive power on unseen data)</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dirty="0">
                          <a:solidFill>
                            <a:schemeClr val="bg1"/>
                          </a:solidFill>
                          <a:effectLst/>
                          <a:latin typeface="Times New Roman" panose="02020603050405020304" pitchFamily="18" charset="0"/>
                        </a:rPr>
                        <a:t>95.67% (Predicted vs actual on seen data)</a:t>
                      </a:r>
                      <a:endParaRPr lang="en-AU" sz="1100" dirty="0">
                        <a:solidFill>
                          <a:schemeClr val="bg1"/>
                        </a:solidFill>
                        <a:effectLst/>
                      </a:endParaRPr>
                    </a:p>
                    <a:p>
                      <a:pPr algn="just" rtl="0" fontAlgn="t"/>
                      <a:r>
                        <a:rPr lang="en-AU" sz="1100" b="0" i="0" u="none" strike="noStrike" dirty="0">
                          <a:solidFill>
                            <a:schemeClr val="bg1"/>
                          </a:solidFill>
                          <a:effectLst/>
                          <a:latin typeface="Times New Roman" panose="02020603050405020304" pitchFamily="18" charset="0"/>
                        </a:rPr>
                        <a:t>87.86% (Predictive power on unseen data)</a:t>
                      </a:r>
                      <a:endParaRPr lang="en-AU" sz="1100" dirty="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a:solidFill>
                            <a:schemeClr val="bg1"/>
                          </a:solidFill>
                          <a:effectLst/>
                          <a:latin typeface="Times New Roman" panose="02020603050405020304" pitchFamily="18" charset="0"/>
                        </a:rPr>
                        <a:t>84.66% (Predicted vs actual on seen data)</a:t>
                      </a:r>
                      <a:endParaRPr lang="en-AU" sz="1100">
                        <a:solidFill>
                          <a:schemeClr val="bg1"/>
                        </a:solidFill>
                        <a:effectLst/>
                      </a:endParaRPr>
                    </a:p>
                    <a:p>
                      <a:pPr algn="just" rtl="0" fontAlgn="t"/>
                      <a:r>
                        <a:rPr lang="en-AU" sz="1100" b="0" i="0" u="none" strike="noStrike">
                          <a:solidFill>
                            <a:schemeClr val="bg1"/>
                          </a:solidFill>
                          <a:effectLst/>
                          <a:latin typeface="Times New Roman" panose="02020603050405020304" pitchFamily="18" charset="0"/>
                        </a:rPr>
                        <a:t>71.52% (Predictive power on unseen data)</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dirty="0">
                          <a:solidFill>
                            <a:schemeClr val="bg1"/>
                          </a:solidFill>
                          <a:effectLst/>
                          <a:latin typeface="Times New Roman" panose="02020603050405020304" pitchFamily="18" charset="0"/>
                        </a:rPr>
                        <a:t>95.34%</a:t>
                      </a:r>
                      <a:r>
                        <a:rPr lang="en-AU" sz="1100" b="0" i="0" u="none" strike="noStrike" dirty="0">
                          <a:solidFill>
                            <a:schemeClr val="bg1"/>
                          </a:solidFill>
                          <a:effectLst/>
                          <a:latin typeface="+mn-lt"/>
                        </a:rPr>
                        <a:t> (</a:t>
                      </a:r>
                      <a:r>
                        <a:rPr lang="en-AU" sz="1100" b="0" i="0" u="none" strike="noStrike" dirty="0">
                          <a:solidFill>
                            <a:schemeClr val="bg1"/>
                          </a:solidFill>
                          <a:effectLst/>
                          <a:latin typeface="Times New Roman" panose="02020603050405020304" pitchFamily="18" charset="0"/>
                        </a:rPr>
                        <a:t>Predicted vs actual on seen data)</a:t>
                      </a:r>
                      <a:endParaRPr lang="en-AU" sz="1100" dirty="0">
                        <a:solidFill>
                          <a:schemeClr val="bg1"/>
                        </a:solidFill>
                        <a:effectLst/>
                      </a:endParaRPr>
                    </a:p>
                    <a:p>
                      <a:pPr algn="just" rtl="0" fontAlgn="t"/>
                      <a:r>
                        <a:rPr lang="en-AU" sz="1100" b="0" i="0" u="none" strike="noStrike" dirty="0">
                          <a:solidFill>
                            <a:schemeClr val="bg1"/>
                          </a:solidFill>
                          <a:effectLst/>
                          <a:latin typeface="Times New Roman" panose="02020603050405020304" pitchFamily="18" charset="0"/>
                        </a:rPr>
                        <a:t>88.38% (Predictive power on unseen data)</a:t>
                      </a:r>
                      <a:endParaRPr lang="en-AU" sz="1100" dirty="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669594717"/>
                  </a:ext>
                </a:extLst>
              </a:tr>
              <a:tr h="673290">
                <a:tc>
                  <a:txBody>
                    <a:bodyPr/>
                    <a:lstStyle/>
                    <a:p>
                      <a:pPr rtl="0" fontAlgn="t"/>
                      <a:r>
                        <a:rPr lang="en-AU" sz="1100" b="1" i="0" u="none" strike="noStrike">
                          <a:solidFill>
                            <a:schemeClr val="tx1"/>
                          </a:solidFill>
                          <a:effectLst/>
                          <a:latin typeface="Times New Roman" panose="02020603050405020304" pitchFamily="18" charset="0"/>
                        </a:rPr>
                        <a:t>LSTM (with attention layer)</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98.01% (Predicted vs actual onseen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79.50%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dirty="0">
                          <a:solidFill>
                            <a:schemeClr val="tx1"/>
                          </a:solidFill>
                          <a:effectLst/>
                          <a:latin typeface="Times New Roman" panose="02020603050405020304" pitchFamily="18" charset="0"/>
                        </a:rPr>
                        <a:t>88.75% (Predicted vs actual on seen data)</a:t>
                      </a:r>
                      <a:endParaRPr lang="en-AU" sz="1100" dirty="0">
                        <a:solidFill>
                          <a:schemeClr val="tx1"/>
                        </a:solidFill>
                        <a:effectLst/>
                      </a:endParaRPr>
                    </a:p>
                    <a:p>
                      <a:pPr algn="just" rtl="0" fontAlgn="t"/>
                      <a:r>
                        <a:rPr lang="en-AU" sz="1100" b="0" i="0" u="none" strike="noStrike" dirty="0">
                          <a:solidFill>
                            <a:schemeClr val="tx1"/>
                          </a:solidFill>
                          <a:effectLst/>
                          <a:latin typeface="Times New Roman" panose="02020603050405020304" pitchFamily="18" charset="0"/>
                        </a:rPr>
                        <a:t>94.55% (Predictive power on unseen data)</a:t>
                      </a:r>
                      <a:endParaRPr lang="en-AU" sz="1100" dirty="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98.01% (Predicted vs actual on 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87.57%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86.68% (Predicted vs actual on 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84.95%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854525314"/>
                  </a:ext>
                </a:extLst>
              </a:tr>
              <a:tr h="673290">
                <a:tc>
                  <a:txBody>
                    <a:bodyPr/>
                    <a:lstStyle/>
                    <a:p>
                      <a:pPr rtl="0" fontAlgn="t"/>
                      <a:r>
                        <a:rPr lang="en-AU" sz="1100" b="1" i="0" u="none" strike="noStrike">
                          <a:solidFill>
                            <a:schemeClr val="bg1"/>
                          </a:solidFill>
                          <a:effectLst/>
                          <a:latin typeface="Times New Roman" panose="02020603050405020304" pitchFamily="18" charset="0"/>
                        </a:rPr>
                        <a:t>1D-CNN</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a:solidFill>
                            <a:schemeClr val="bg1"/>
                          </a:solidFill>
                          <a:effectLst/>
                          <a:latin typeface="Times New Roman" panose="02020603050405020304" pitchFamily="18" charset="0"/>
                        </a:rPr>
                        <a:t>98.27% (Predicted vs actual on seen data)</a:t>
                      </a:r>
                      <a:endParaRPr lang="en-AU" sz="1100">
                        <a:solidFill>
                          <a:schemeClr val="bg1"/>
                        </a:solidFill>
                        <a:effectLst/>
                      </a:endParaRPr>
                    </a:p>
                    <a:p>
                      <a:pPr algn="just" rtl="0" fontAlgn="t"/>
                      <a:r>
                        <a:rPr lang="en-AU" sz="1100" b="0" i="0" u="none" strike="noStrike">
                          <a:solidFill>
                            <a:schemeClr val="bg1"/>
                          </a:solidFill>
                          <a:effectLst/>
                          <a:latin typeface="Times New Roman" panose="02020603050405020304" pitchFamily="18" charset="0"/>
                        </a:rPr>
                        <a:t>86.95% (Predictive power on unseen data)</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dirty="0">
                          <a:solidFill>
                            <a:schemeClr val="bg1"/>
                          </a:solidFill>
                          <a:effectLst/>
                          <a:latin typeface="Times New Roman" panose="02020603050405020304" pitchFamily="18" charset="0"/>
                        </a:rPr>
                        <a:t>98.43% (Predicted vs actual on seen data)</a:t>
                      </a:r>
                      <a:endParaRPr lang="en-AU" sz="1100" dirty="0">
                        <a:solidFill>
                          <a:schemeClr val="bg1"/>
                        </a:solidFill>
                        <a:effectLst/>
                      </a:endParaRPr>
                    </a:p>
                    <a:p>
                      <a:pPr algn="just" rtl="0" fontAlgn="t"/>
                      <a:r>
                        <a:rPr lang="en-AU" sz="1100" b="0" i="0" u="none" strike="noStrike" dirty="0">
                          <a:solidFill>
                            <a:schemeClr val="bg1"/>
                          </a:solidFill>
                          <a:effectLst/>
                          <a:latin typeface="Times New Roman" panose="02020603050405020304" pitchFamily="18" charset="0"/>
                        </a:rPr>
                        <a:t>92.60% (Predictive power on unseen data)</a:t>
                      </a:r>
                      <a:endParaRPr lang="en-AU" sz="1100" dirty="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dirty="0">
                          <a:solidFill>
                            <a:schemeClr val="bg1"/>
                          </a:solidFill>
                          <a:effectLst/>
                          <a:latin typeface="Times New Roman" panose="02020603050405020304" pitchFamily="18" charset="0"/>
                        </a:rPr>
                        <a:t>94.54% (Predicted vs actual on seen data)</a:t>
                      </a:r>
                      <a:endParaRPr lang="en-AU" sz="1100" dirty="0">
                        <a:solidFill>
                          <a:schemeClr val="bg1"/>
                        </a:solidFill>
                        <a:effectLst/>
                      </a:endParaRPr>
                    </a:p>
                    <a:p>
                      <a:pPr algn="just" rtl="0" fontAlgn="t"/>
                      <a:r>
                        <a:rPr lang="en-AU" sz="1100" b="0" i="0" u="none" strike="noStrike" dirty="0">
                          <a:solidFill>
                            <a:schemeClr val="bg1"/>
                          </a:solidFill>
                          <a:effectLst/>
                          <a:latin typeface="Times New Roman" panose="02020603050405020304" pitchFamily="18" charset="0"/>
                        </a:rPr>
                        <a:t>78.40% (Predictive power on unseen data)</a:t>
                      </a:r>
                      <a:endParaRPr lang="en-AU" sz="1100" dirty="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just" rtl="0" fontAlgn="t"/>
                      <a:r>
                        <a:rPr lang="en-AU" sz="1100" b="0" i="0" u="none" strike="noStrike">
                          <a:solidFill>
                            <a:schemeClr val="bg1"/>
                          </a:solidFill>
                          <a:effectLst/>
                          <a:latin typeface="Times New Roman" panose="02020603050405020304" pitchFamily="18" charset="0"/>
                        </a:rPr>
                        <a:t>92.70% (Predicted vs actual on seen data)</a:t>
                      </a:r>
                      <a:endParaRPr lang="en-AU" sz="1100">
                        <a:solidFill>
                          <a:schemeClr val="bg1"/>
                        </a:solidFill>
                        <a:effectLst/>
                      </a:endParaRPr>
                    </a:p>
                    <a:p>
                      <a:pPr algn="just" rtl="0" fontAlgn="t"/>
                      <a:r>
                        <a:rPr lang="en-AU" sz="1100" b="0" i="0" u="none" strike="noStrike">
                          <a:solidFill>
                            <a:schemeClr val="bg1"/>
                          </a:solidFill>
                          <a:effectLst/>
                          <a:latin typeface="Times New Roman" panose="02020603050405020304" pitchFamily="18" charset="0"/>
                        </a:rPr>
                        <a:t>86.26% (Predictive power on unseen data)</a:t>
                      </a:r>
                      <a:endParaRPr lang="en-AU" sz="1100">
                        <a:solidFill>
                          <a:schemeClr val="bg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951806483"/>
                  </a:ext>
                </a:extLst>
              </a:tr>
              <a:tr h="673290">
                <a:tc>
                  <a:txBody>
                    <a:bodyPr/>
                    <a:lstStyle/>
                    <a:p>
                      <a:pPr rtl="0" fontAlgn="t"/>
                      <a:r>
                        <a:rPr lang="en-AU" sz="1100" b="1" i="0" u="none" strike="noStrike">
                          <a:solidFill>
                            <a:schemeClr val="tx1"/>
                          </a:solidFill>
                          <a:effectLst/>
                          <a:latin typeface="Times New Roman" panose="02020603050405020304" pitchFamily="18" charset="0"/>
                        </a:rPr>
                        <a:t>GRU</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96.69% (Predicted vs actual on 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78.66%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97.52% (Predicted vs actual on 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92.79%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a:solidFill>
                            <a:schemeClr val="tx1"/>
                          </a:solidFill>
                          <a:effectLst/>
                          <a:latin typeface="Times New Roman" panose="02020603050405020304" pitchFamily="18" charset="0"/>
                        </a:rPr>
                        <a:t>82.44% (Predicted vs actual on seen data)</a:t>
                      </a:r>
                      <a:endParaRPr lang="en-AU" sz="1100">
                        <a:solidFill>
                          <a:schemeClr val="tx1"/>
                        </a:solidFill>
                        <a:effectLst/>
                      </a:endParaRPr>
                    </a:p>
                    <a:p>
                      <a:pPr algn="just" rtl="0" fontAlgn="t"/>
                      <a:r>
                        <a:rPr lang="en-AU" sz="1100" b="0" i="0" u="none" strike="noStrike">
                          <a:solidFill>
                            <a:schemeClr val="tx1"/>
                          </a:solidFill>
                          <a:effectLst/>
                          <a:latin typeface="Times New Roman" panose="02020603050405020304" pitchFamily="18" charset="0"/>
                        </a:rPr>
                        <a:t>66.31% (Predictive power on unseen data)</a:t>
                      </a:r>
                      <a:endParaRPr lang="en-AU" sz="110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just" rtl="0" fontAlgn="t"/>
                      <a:r>
                        <a:rPr lang="en-AU" sz="1100" b="0" i="0" u="none" strike="noStrike" dirty="0">
                          <a:solidFill>
                            <a:schemeClr val="tx1"/>
                          </a:solidFill>
                          <a:effectLst/>
                          <a:latin typeface="Times New Roman" panose="02020603050405020304" pitchFamily="18" charset="0"/>
                        </a:rPr>
                        <a:t>96.05% (Predicted vs actual on seen data)</a:t>
                      </a:r>
                      <a:endParaRPr lang="en-AU" sz="1100" dirty="0">
                        <a:solidFill>
                          <a:schemeClr val="tx1"/>
                        </a:solidFill>
                        <a:effectLst/>
                      </a:endParaRPr>
                    </a:p>
                    <a:p>
                      <a:pPr algn="just" rtl="0" fontAlgn="t"/>
                      <a:r>
                        <a:rPr lang="en-AU" sz="1100" b="0" i="0" u="none" strike="noStrike" dirty="0">
                          <a:solidFill>
                            <a:schemeClr val="tx1"/>
                          </a:solidFill>
                          <a:effectLst/>
                          <a:latin typeface="Times New Roman" panose="02020603050405020304" pitchFamily="18" charset="0"/>
                        </a:rPr>
                        <a:t>89.25% (Predictive power on unseen data)</a:t>
                      </a:r>
                      <a:endParaRPr lang="en-AU" sz="1100" dirty="0">
                        <a:solidFill>
                          <a:schemeClr val="tx1"/>
                        </a:solidFill>
                        <a:effectLst/>
                      </a:endParaRPr>
                    </a:p>
                  </a:txBody>
                  <a:tcPr marL="16773" marR="16773" marT="11182" marB="1118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28465478"/>
                  </a:ext>
                </a:extLst>
              </a:tr>
            </a:tbl>
          </a:graphicData>
        </a:graphic>
      </p:graphicFrame>
      <p:pic>
        <p:nvPicPr>
          <p:cNvPr id="3075" name="Picture 3" descr="A graph with red and blue lines&#10;&#10;AI-generated content may be incorrect.">
            <a:extLst>
              <a:ext uri="{FF2B5EF4-FFF2-40B4-BE49-F238E27FC236}">
                <a16:creationId xmlns:a16="http://schemas.microsoft.com/office/drawing/2014/main" id="{F9961BD9-5A40-5995-5FBE-D6BD447C3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4115" y="3817005"/>
            <a:ext cx="4522863" cy="2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76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55C5824-2BDA-4A02-BED9-0338C8016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EAFDFF8-7773-4351-A8F0-4FEB9CE8F8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7" name="Picture 16">
            <a:extLst>
              <a:ext uri="{FF2B5EF4-FFF2-40B4-BE49-F238E27FC236}">
                <a16:creationId xmlns:a16="http://schemas.microsoft.com/office/drawing/2014/main" id="{C4592FE6-399E-4FA6-9473-D4255C6263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9" name="Rectangle 18">
            <a:extLst>
              <a:ext uri="{FF2B5EF4-FFF2-40B4-BE49-F238E27FC236}">
                <a16:creationId xmlns:a16="http://schemas.microsoft.com/office/drawing/2014/main" id="{EB9F5F8F-9BE2-44D1-8635-552AE7553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8F896-2D9E-456B-B79E-06687B8C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9478E1E-6AA0-46B8-9422-9A978C05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1424B-DC89-8009-EE17-801CBAFF42A4}"/>
              </a:ext>
            </a:extLst>
          </p:cNvPr>
          <p:cNvSpPr>
            <a:spLocks noGrp="1"/>
          </p:cNvSpPr>
          <p:nvPr>
            <p:ph type="title"/>
          </p:nvPr>
        </p:nvSpPr>
        <p:spPr>
          <a:xfrm>
            <a:off x="6404351" y="808056"/>
            <a:ext cx="4168377" cy="1077229"/>
          </a:xfrm>
        </p:spPr>
        <p:txBody>
          <a:bodyPr vert="horz" lIns="91440" tIns="45720" rIns="91440" bIns="45720" rtlCol="0" anchor="t">
            <a:normAutofit/>
          </a:bodyPr>
          <a:lstStyle/>
          <a:p>
            <a:pPr algn="l"/>
            <a:r>
              <a:rPr lang="en-US" dirty="0"/>
              <a:t>Conclusion</a:t>
            </a:r>
            <a:endParaRPr lang="en-US"/>
          </a:p>
        </p:txBody>
      </p:sp>
      <p:pic>
        <p:nvPicPr>
          <p:cNvPr id="8" name="Picture 7" descr="A planet earth in space&#10;&#10;AI-generated content may be incorrect.">
            <a:extLst>
              <a:ext uri="{FF2B5EF4-FFF2-40B4-BE49-F238E27FC236}">
                <a16:creationId xmlns:a16="http://schemas.microsoft.com/office/drawing/2014/main" id="{8CAB59E9-9E27-C89D-5DC3-32F118FF8414}"/>
              </a:ext>
            </a:extLst>
          </p:cNvPr>
          <p:cNvPicPr>
            <a:picLocks noChangeAspect="1"/>
          </p:cNvPicPr>
          <p:nvPr/>
        </p:nvPicPr>
        <p:blipFill>
          <a:blip r:embed="rId5"/>
          <a:stretch>
            <a:fillRect/>
          </a:stretch>
        </p:blipFill>
        <p:spPr>
          <a:xfrm>
            <a:off x="2239182" y="644472"/>
            <a:ext cx="2621275"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6" name="Picture 5" descr="A white robot with green eyes&#10;&#10;AI-generated content may be incorrect.">
            <a:extLst>
              <a:ext uri="{FF2B5EF4-FFF2-40B4-BE49-F238E27FC236}">
                <a16:creationId xmlns:a16="http://schemas.microsoft.com/office/drawing/2014/main" id="{98D0E711-F2C6-07E7-EAA6-58D2A37CAF27}"/>
              </a:ext>
            </a:extLst>
          </p:cNvPr>
          <p:cNvPicPr>
            <a:picLocks noChangeAspect="1"/>
          </p:cNvPicPr>
          <p:nvPr/>
        </p:nvPicPr>
        <p:blipFill>
          <a:blip r:embed="rId6"/>
          <a:stretch>
            <a:fillRect/>
          </a:stretch>
        </p:blipFill>
        <p:spPr>
          <a:xfrm>
            <a:off x="1659297" y="3851941"/>
            <a:ext cx="3781046" cy="209778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 name="TextBox 3">
            <a:extLst>
              <a:ext uri="{FF2B5EF4-FFF2-40B4-BE49-F238E27FC236}">
                <a16:creationId xmlns:a16="http://schemas.microsoft.com/office/drawing/2014/main" id="{A4F59A48-B50A-80D8-A98F-9E1083BEA3AA}"/>
              </a:ext>
            </a:extLst>
          </p:cNvPr>
          <p:cNvSpPr txBox="1"/>
          <p:nvPr/>
        </p:nvSpPr>
        <p:spPr>
          <a:xfrm>
            <a:off x="6243638" y="2052116"/>
            <a:ext cx="4369259" cy="3997828"/>
          </a:xfrm>
          <a:prstGeom prst="rect">
            <a:avLst/>
          </a:prstGeom>
        </p:spPr>
        <p:txBody>
          <a:bodyPr vert="horz" lIns="91440" tIns="45720" rIns="91440" bIns="45720" rtlCol="0" anchor="ctr">
            <a:normAutofit fontScale="92500" lnSpcReduction="20000"/>
          </a:bodyPr>
          <a:lstStyle/>
          <a:p>
            <a:pPr marL="285750" indent="-285750" algn="just" defTabSz="914400">
              <a:lnSpc>
                <a:spcPct val="110000"/>
              </a:lnSpc>
              <a:spcAft>
                <a:spcPts val="600"/>
              </a:spcAft>
              <a:buClr>
                <a:schemeClr val="accent6"/>
              </a:buClr>
              <a:buSzPct val="90000"/>
              <a:buFont typeface="Wingdings" panose="05000000000000000000" pitchFamily="2" charset="2"/>
              <a:buChar char="§"/>
            </a:pPr>
            <a:r>
              <a:rPr lang="en-US" sz="1600" dirty="0"/>
              <a:t>Demonstrated the power of machine learning models to predict unseen future data. AI-based models (LSTM, CNN, GRU) effectively captured temporal patterns in apple yield data. The best-performing model can be used for yield forecasting, assisting farmers and policymakers.</a:t>
            </a:r>
          </a:p>
          <a:p>
            <a:pPr algn="just" defTabSz="914400">
              <a:lnSpc>
                <a:spcPct val="110000"/>
              </a:lnSpc>
              <a:spcAft>
                <a:spcPts val="600"/>
              </a:spcAft>
              <a:buClr>
                <a:schemeClr val="accent6"/>
              </a:buClr>
              <a:buSzPct val="90000"/>
              <a:buFont typeface="Wingdings" panose="05000000000000000000" pitchFamily="2" charset="2"/>
              <a:buChar char="§"/>
            </a:pPr>
            <a:endParaRPr lang="en-US" sz="1600" dirty="0"/>
          </a:p>
          <a:p>
            <a:pPr marL="285750" indent="-285750" algn="just" defTabSz="914400">
              <a:lnSpc>
                <a:spcPct val="110000"/>
              </a:lnSpc>
              <a:spcAft>
                <a:spcPts val="600"/>
              </a:spcAft>
              <a:buClr>
                <a:schemeClr val="accent6"/>
              </a:buClr>
              <a:buSzPct val="90000"/>
              <a:buFont typeface="Wingdings" panose="05000000000000000000" pitchFamily="2" charset="2"/>
              <a:buChar char="§"/>
            </a:pPr>
            <a:r>
              <a:rPr lang="en-US" sz="1600" dirty="0"/>
              <a:t>Attributes such as TMAX and TMIN, and WSF2 and WSF5 have strong relationships with each other – expected since they both either measure the temperature or wind speed.</a:t>
            </a:r>
          </a:p>
          <a:p>
            <a:pPr marL="285750" indent="-285750" algn="just" defTabSz="914400">
              <a:lnSpc>
                <a:spcPct val="110000"/>
              </a:lnSpc>
              <a:spcAft>
                <a:spcPts val="600"/>
              </a:spcAft>
              <a:buClr>
                <a:schemeClr val="accent6"/>
              </a:buClr>
              <a:buSzPct val="90000"/>
              <a:buFont typeface="Wingdings" panose="05000000000000000000" pitchFamily="2" charset="2"/>
              <a:buChar char="§"/>
            </a:pPr>
            <a:endParaRPr lang="en-US" sz="1600" dirty="0"/>
          </a:p>
          <a:p>
            <a:pPr marL="285750" indent="-285750" algn="just" defTabSz="914400">
              <a:lnSpc>
                <a:spcPct val="110000"/>
              </a:lnSpc>
              <a:spcAft>
                <a:spcPts val="600"/>
              </a:spcAft>
              <a:buClr>
                <a:schemeClr val="accent6"/>
              </a:buClr>
              <a:buSzPct val="90000"/>
              <a:buFont typeface="Wingdings" panose="05000000000000000000" pitchFamily="2" charset="2"/>
              <a:buChar char="§"/>
            </a:pPr>
            <a:r>
              <a:rPr lang="en-US" sz="1600" dirty="0"/>
              <a:t>Approach can be extended to predict yields in other crops and locations.</a:t>
            </a:r>
          </a:p>
          <a:p>
            <a:pPr marL="285750" indent="-285750" defTabSz="914400">
              <a:lnSpc>
                <a:spcPct val="110000"/>
              </a:lnSpc>
              <a:spcAft>
                <a:spcPts val="600"/>
              </a:spcAft>
              <a:buClr>
                <a:schemeClr val="accent6"/>
              </a:buClr>
              <a:buSzPct val="90000"/>
              <a:buFont typeface="Wingdings" panose="05000000000000000000" pitchFamily="2" charset="2"/>
              <a:buChar char="§"/>
            </a:pPr>
            <a:endParaRPr lang="en-US" sz="1400" dirty="0"/>
          </a:p>
        </p:txBody>
      </p:sp>
      <p:sp>
        <p:nvSpPr>
          <p:cNvPr id="25" name="Rectangle 24">
            <a:extLst>
              <a:ext uri="{FF2B5EF4-FFF2-40B4-BE49-F238E27FC236}">
                <a16:creationId xmlns:a16="http://schemas.microsoft.com/office/drawing/2014/main" id="{F41C1373-9651-4596-9D53-A49C36108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24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38B74A5-5968-4DF1-8AFA-94263EF30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1874702-3EAA-4145-92E7-D86634F51F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7F65C36C-8595-4959-8CE9-D9C6761AF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3" name="Rectangle 42">
            <a:extLst>
              <a:ext uri="{FF2B5EF4-FFF2-40B4-BE49-F238E27FC236}">
                <a16:creationId xmlns:a16="http://schemas.microsoft.com/office/drawing/2014/main" id="{B64656E8-6356-43BD-A564-F1907B637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EB0778-A35B-44D4-A0F1-35A45FC7A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F7AB42C-7F78-4FAE-8A68-1156446B4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D2894-EF1D-21F5-0719-B90D40DF1879}"/>
              </a:ext>
            </a:extLst>
          </p:cNvPr>
          <p:cNvSpPr>
            <a:spLocks noGrp="1"/>
          </p:cNvSpPr>
          <p:nvPr>
            <p:ph type="title"/>
          </p:nvPr>
        </p:nvSpPr>
        <p:spPr>
          <a:xfrm>
            <a:off x="1969803" y="808056"/>
            <a:ext cx="8608037" cy="1077229"/>
          </a:xfrm>
        </p:spPr>
        <p:txBody>
          <a:bodyPr>
            <a:normAutofit/>
          </a:bodyPr>
          <a:lstStyle/>
          <a:p>
            <a:pPr algn="l"/>
            <a:r>
              <a:rPr lang="en-US" dirty="0"/>
              <a:t>Future Work</a:t>
            </a:r>
          </a:p>
        </p:txBody>
      </p:sp>
      <p:pic>
        <p:nvPicPr>
          <p:cNvPr id="5" name="Picture 4" descr="An orange person walking towards an arrow&#10;&#10;AI-generated content may be incorrect.">
            <a:extLst>
              <a:ext uri="{FF2B5EF4-FFF2-40B4-BE49-F238E27FC236}">
                <a16:creationId xmlns:a16="http://schemas.microsoft.com/office/drawing/2014/main" id="{BD62E486-8173-036C-81E7-BA6074D3CB8F}"/>
              </a:ext>
            </a:extLst>
          </p:cNvPr>
          <p:cNvPicPr>
            <a:picLocks noChangeAspect="1"/>
          </p:cNvPicPr>
          <p:nvPr/>
        </p:nvPicPr>
        <p:blipFill>
          <a:blip r:embed="rId5"/>
          <a:stretch>
            <a:fillRect/>
          </a:stretch>
        </p:blipFill>
        <p:spPr>
          <a:xfrm>
            <a:off x="2286938" y="2710925"/>
            <a:ext cx="3801451" cy="267051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1BE0E336-BB21-234F-3B7E-651631D8FDD2}"/>
              </a:ext>
            </a:extLst>
          </p:cNvPr>
          <p:cNvSpPr>
            <a:spLocks noGrp="1"/>
          </p:cNvSpPr>
          <p:nvPr>
            <p:ph idx="1"/>
          </p:nvPr>
        </p:nvSpPr>
        <p:spPr>
          <a:xfrm>
            <a:off x="6743700" y="2052116"/>
            <a:ext cx="3831394" cy="3997828"/>
          </a:xfrm>
        </p:spPr>
        <p:txBody>
          <a:bodyPr>
            <a:normAutofit/>
          </a:bodyPr>
          <a:lstStyle/>
          <a:p>
            <a:pPr algn="just"/>
            <a:r>
              <a:rPr lang="en-AU" sz="1800" dirty="0"/>
              <a:t>Visualising attention layer for explanations.</a:t>
            </a:r>
          </a:p>
          <a:p>
            <a:pPr algn="just"/>
            <a:r>
              <a:rPr lang="en-AU" sz="1800" dirty="0"/>
              <a:t>Seeking connections with statistic results.</a:t>
            </a:r>
          </a:p>
          <a:p>
            <a:pPr algn="just"/>
            <a:r>
              <a:rPr lang="en-AU" sz="1800" dirty="0"/>
              <a:t>Exploring temporal explanation methods and visualisation.</a:t>
            </a:r>
          </a:p>
          <a:p>
            <a:pPr algn="just"/>
            <a:r>
              <a:rPr lang="en-AU" sz="1800" dirty="0"/>
              <a:t>Hierarchical/Ensemble structure to encode extreme events.</a:t>
            </a:r>
          </a:p>
        </p:txBody>
      </p:sp>
      <p:sp>
        <p:nvSpPr>
          <p:cNvPr id="46" name="Rectangle 45">
            <a:extLst>
              <a:ext uri="{FF2B5EF4-FFF2-40B4-BE49-F238E27FC236}">
                <a16:creationId xmlns:a16="http://schemas.microsoft.com/office/drawing/2014/main" id="{AA11514D-4062-4EFB-B8E8-8AAB1659E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03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06" name="Rectangle 1105">
            <a:extLst>
              <a:ext uri="{FF2B5EF4-FFF2-40B4-BE49-F238E27FC236}">
                <a16:creationId xmlns:a16="http://schemas.microsoft.com/office/drawing/2014/main" id="{EE80C9D3-581D-4F94-9602-B6B708C1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1107">
            <a:extLst>
              <a:ext uri="{FF2B5EF4-FFF2-40B4-BE49-F238E27FC236}">
                <a16:creationId xmlns:a16="http://schemas.microsoft.com/office/drawing/2014/main" id="{D3CD99E0-8BF7-406D-BD54-3DBF9156D7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10" name="Picture 1109">
            <a:extLst>
              <a:ext uri="{FF2B5EF4-FFF2-40B4-BE49-F238E27FC236}">
                <a16:creationId xmlns:a16="http://schemas.microsoft.com/office/drawing/2014/main" id="{3CD71877-3E29-46BA-8102-BA51BAC20B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12" name="Rectangle 1111">
            <a:extLst>
              <a:ext uri="{FF2B5EF4-FFF2-40B4-BE49-F238E27FC236}">
                <a16:creationId xmlns:a16="http://schemas.microsoft.com/office/drawing/2014/main" id="{A8E12A96-2B78-465B-A2B8-A8E9DD711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Rectangle 1113">
            <a:extLst>
              <a:ext uri="{FF2B5EF4-FFF2-40B4-BE49-F238E27FC236}">
                <a16:creationId xmlns:a16="http://schemas.microsoft.com/office/drawing/2014/main" id="{58033E9E-E33E-4351-9B15-A35E144A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Rectangle 1115">
            <a:extLst>
              <a:ext uri="{FF2B5EF4-FFF2-40B4-BE49-F238E27FC236}">
                <a16:creationId xmlns:a16="http://schemas.microsoft.com/office/drawing/2014/main" id="{CB47C71A-EFE6-464E-A6BC-2B97788D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B52E3-C8B0-553F-BBD7-7CD7C3DF7843}"/>
              </a:ext>
            </a:extLst>
          </p:cNvPr>
          <p:cNvSpPr>
            <a:spLocks noGrp="1"/>
          </p:cNvSpPr>
          <p:nvPr>
            <p:ph type="title"/>
          </p:nvPr>
        </p:nvSpPr>
        <p:spPr>
          <a:xfrm>
            <a:off x="6404351" y="808056"/>
            <a:ext cx="4168377" cy="1077229"/>
          </a:xfrm>
        </p:spPr>
        <p:txBody>
          <a:bodyPr>
            <a:normAutofit/>
          </a:bodyPr>
          <a:lstStyle/>
          <a:p>
            <a:pPr algn="l"/>
            <a:r>
              <a:rPr lang="en-US" dirty="0"/>
              <a:t>Overview and Introduction</a:t>
            </a:r>
          </a:p>
        </p:txBody>
      </p:sp>
      <p:pic>
        <p:nvPicPr>
          <p:cNvPr id="8" name="Picture 7" descr="A map of the united states&#10;&#10;AI-generated content may be incorrect.">
            <a:extLst>
              <a:ext uri="{FF2B5EF4-FFF2-40B4-BE49-F238E27FC236}">
                <a16:creationId xmlns:a16="http://schemas.microsoft.com/office/drawing/2014/main" id="{C4AEFBEB-9969-5712-8F19-A37AEDAA3A35}"/>
              </a:ext>
            </a:extLst>
          </p:cNvPr>
          <p:cNvPicPr>
            <a:picLocks noChangeAspect="1"/>
          </p:cNvPicPr>
          <p:nvPr/>
        </p:nvPicPr>
        <p:blipFill>
          <a:blip r:embed="rId5"/>
          <a:srcRect t="14211" r="4" b="3506"/>
          <a:stretch/>
        </p:blipFill>
        <p:spPr>
          <a:xfrm>
            <a:off x="1659297" y="644472"/>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descr="A group of red apples on a tree&#10;&#10;AI-generated content may be incorrect.">
            <a:extLst>
              <a:ext uri="{FF2B5EF4-FFF2-40B4-BE49-F238E27FC236}">
                <a16:creationId xmlns:a16="http://schemas.microsoft.com/office/drawing/2014/main" id="{EF9A20B9-0361-5207-5CBE-A5658BA32537}"/>
              </a:ext>
            </a:extLst>
          </p:cNvPr>
          <p:cNvPicPr>
            <a:picLocks noChangeAspect="1"/>
          </p:cNvPicPr>
          <p:nvPr/>
        </p:nvPicPr>
        <p:blipFill>
          <a:blip r:embed="rId6"/>
          <a:srcRect r="4012" b="1"/>
          <a:stretch/>
        </p:blipFill>
        <p:spPr>
          <a:xfrm>
            <a:off x="1659297" y="3590198"/>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A8E772D6-2053-89D6-69E5-737B29B0D652}"/>
              </a:ext>
            </a:extLst>
          </p:cNvPr>
          <p:cNvSpPr>
            <a:spLocks noGrp="1"/>
          </p:cNvSpPr>
          <p:nvPr>
            <p:ph idx="1"/>
          </p:nvPr>
        </p:nvSpPr>
        <p:spPr>
          <a:xfrm>
            <a:off x="6404351" y="2052116"/>
            <a:ext cx="4168378" cy="3997828"/>
          </a:xfrm>
        </p:spPr>
        <p:txBody>
          <a:bodyPr>
            <a:normAutofit/>
          </a:bodyPr>
          <a:lstStyle/>
          <a:p>
            <a:pPr algn="just">
              <a:lnSpc>
                <a:spcPct val="110000"/>
              </a:lnSpc>
            </a:pPr>
            <a:r>
              <a:rPr lang="en-US" sz="1300" dirty="0"/>
              <a:t>Project Focus: </a:t>
            </a:r>
            <a:r>
              <a:rPr lang="en-AU" sz="1300" dirty="0"/>
              <a:t>Investigate climate-related data by </a:t>
            </a:r>
            <a:r>
              <a:rPr lang="en-AU" sz="1300" dirty="0" err="1"/>
              <a:t>analyzing</a:t>
            </a:r>
            <a:r>
              <a:rPr lang="en-AU" sz="1300" dirty="0"/>
              <a:t> a dataset sourced from airports. </a:t>
            </a:r>
          </a:p>
          <a:p>
            <a:pPr algn="just">
              <a:lnSpc>
                <a:spcPct val="110000"/>
              </a:lnSpc>
            </a:pPr>
            <a:r>
              <a:rPr lang="en-US" sz="1300" dirty="0"/>
              <a:t>Why do this study with airports?</a:t>
            </a:r>
          </a:p>
          <a:p>
            <a:pPr marL="228600" indent="-228600" algn="just">
              <a:lnSpc>
                <a:spcPct val="110000"/>
              </a:lnSpc>
              <a:buAutoNum type="arabicPeriod"/>
            </a:pPr>
            <a:r>
              <a:rPr lang="en-AU" sz="1300" dirty="0"/>
              <a:t>Offers a broader range of climate-related features at airports in 4 US states such as temperature and wind speed. While apples are not directly relevant, airports provide a more comprehensive set of environmental data that is crucial for our analysis.</a:t>
            </a:r>
          </a:p>
          <a:p>
            <a:pPr marL="228600" indent="-228600" algn="just">
              <a:lnSpc>
                <a:spcPct val="110000"/>
              </a:lnSpc>
              <a:buAutoNum type="arabicPeriod"/>
            </a:pPr>
            <a:r>
              <a:rPr lang="en-AU" sz="1300" dirty="0"/>
              <a:t>Features a combination of environmental factors that are typically not found in other datasets.</a:t>
            </a:r>
          </a:p>
          <a:p>
            <a:pPr marL="228600" indent="-228600" algn="just">
              <a:lnSpc>
                <a:spcPct val="110000"/>
              </a:lnSpc>
              <a:buAutoNum type="arabicPeriod"/>
            </a:pPr>
            <a:r>
              <a:rPr lang="en-AU" sz="1300" dirty="0"/>
              <a:t>Provides an outlook for understanding regional climate variations.</a:t>
            </a:r>
          </a:p>
        </p:txBody>
      </p:sp>
      <p:sp>
        <p:nvSpPr>
          <p:cNvPr id="1118" name="Rectangle 1117">
            <a:extLst>
              <a:ext uri="{FF2B5EF4-FFF2-40B4-BE49-F238E27FC236}">
                <a16:creationId xmlns:a16="http://schemas.microsoft.com/office/drawing/2014/main" id="{B976FD44-391B-4243-8035-CEE0AB03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64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5" name="Picture 84">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7" name="Rectangle 86">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7EC62-E4B9-4D81-AE41-D9C69A150E12}"/>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Data Collection &amp; Preprocessing (1)</a:t>
            </a:r>
          </a:p>
        </p:txBody>
      </p:sp>
      <p:pic>
        <p:nvPicPr>
          <p:cNvPr id="7" name="Picture 6" descr="A screenshot of a computer&#10;&#10;AI-generated content may be incorrect.">
            <a:extLst>
              <a:ext uri="{FF2B5EF4-FFF2-40B4-BE49-F238E27FC236}">
                <a16:creationId xmlns:a16="http://schemas.microsoft.com/office/drawing/2014/main" id="{50296278-01B0-A9B5-A904-A3BEAE5F84E4}"/>
              </a:ext>
            </a:extLst>
          </p:cNvPr>
          <p:cNvPicPr>
            <a:picLocks noChangeAspect="1"/>
          </p:cNvPicPr>
          <p:nvPr/>
        </p:nvPicPr>
        <p:blipFill>
          <a:blip r:embed="rId5"/>
          <a:stretch>
            <a:fillRect/>
          </a:stretch>
        </p:blipFill>
        <p:spPr>
          <a:xfrm>
            <a:off x="2181719" y="3294508"/>
            <a:ext cx="4454381" cy="150335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 name="TextBox 4">
            <a:extLst>
              <a:ext uri="{FF2B5EF4-FFF2-40B4-BE49-F238E27FC236}">
                <a16:creationId xmlns:a16="http://schemas.microsoft.com/office/drawing/2014/main" id="{19BBF19A-2B82-2593-D86C-F4DBF7169A6C}"/>
              </a:ext>
            </a:extLst>
          </p:cNvPr>
          <p:cNvSpPr txBox="1"/>
          <p:nvPr/>
        </p:nvSpPr>
        <p:spPr>
          <a:xfrm>
            <a:off x="7286175" y="2052116"/>
            <a:ext cx="3289986" cy="3997828"/>
          </a:xfrm>
          <a:prstGeom prst="rect">
            <a:avLst/>
          </a:prstGeom>
        </p:spPr>
        <p:txBody>
          <a:bodyPr vert="horz" lIns="91440" tIns="45720" rIns="91440" bIns="45720" rtlCol="0" anchor="ctr">
            <a:normAutofit lnSpcReduction="10000"/>
          </a:bodyPr>
          <a:lstStyle/>
          <a:p>
            <a:pPr marL="285750" indent="-285750" algn="just" defTabSz="914400">
              <a:lnSpc>
                <a:spcPct val="120000"/>
              </a:lnSpc>
              <a:spcAft>
                <a:spcPts val="600"/>
              </a:spcAft>
              <a:buClr>
                <a:schemeClr val="accent6"/>
              </a:buClr>
              <a:buSzPct val="90000"/>
              <a:buFont typeface="Wingdings" panose="05000000000000000000" pitchFamily="2" charset="2"/>
              <a:buChar char="§"/>
            </a:pPr>
            <a:r>
              <a:rPr lang="en-US" sz="1700" dirty="0"/>
              <a:t>State/County Level Attributes: Statistics such as place names, weather features, geopolitical features, year and date. This is sequential, time-series data.</a:t>
            </a:r>
          </a:p>
          <a:p>
            <a:pPr marL="285750" indent="-285750" algn="just" defTabSz="914400">
              <a:lnSpc>
                <a:spcPct val="120000"/>
              </a:lnSpc>
              <a:spcAft>
                <a:spcPts val="600"/>
              </a:spcAft>
              <a:buClr>
                <a:schemeClr val="accent6"/>
              </a:buClr>
              <a:buSzPct val="90000"/>
              <a:buFont typeface="Wingdings" panose="05000000000000000000" pitchFamily="2" charset="2"/>
              <a:buChar char="§"/>
            </a:pPr>
            <a:r>
              <a:rPr lang="en-US" sz="1700" dirty="0"/>
              <a:t>Extreme Weather Attributes: Damage statistics such as property and crop, injuries and deaths, type of weather event, dates when each weather event occurred.</a:t>
            </a:r>
          </a:p>
        </p:txBody>
      </p:sp>
      <p:sp>
        <p:nvSpPr>
          <p:cNvPr id="93" name="Rectangle 92">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87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EE80C9D3-581D-4F94-9602-B6B708C1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D3CD99E0-8BF7-406D-BD54-3DBF9156D7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2" name="Picture 101">
            <a:extLst>
              <a:ext uri="{FF2B5EF4-FFF2-40B4-BE49-F238E27FC236}">
                <a16:creationId xmlns:a16="http://schemas.microsoft.com/office/drawing/2014/main" id="{3CD71877-3E29-46BA-8102-BA51BAC20B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3" name="Rectangle 102">
            <a:extLst>
              <a:ext uri="{FF2B5EF4-FFF2-40B4-BE49-F238E27FC236}">
                <a16:creationId xmlns:a16="http://schemas.microsoft.com/office/drawing/2014/main" id="{A8E12A96-2B78-465B-A2B8-A8E9DD711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8033E9E-E33E-4351-9B15-A35E144A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B47C71A-EFE6-464E-A6BC-2B97788D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0A609-0432-E1B5-EBDA-63588429FEA7}"/>
              </a:ext>
            </a:extLst>
          </p:cNvPr>
          <p:cNvSpPr>
            <a:spLocks noGrp="1"/>
          </p:cNvSpPr>
          <p:nvPr>
            <p:ph type="title"/>
          </p:nvPr>
        </p:nvSpPr>
        <p:spPr>
          <a:xfrm>
            <a:off x="6404351" y="808056"/>
            <a:ext cx="4168377" cy="1077229"/>
          </a:xfrm>
        </p:spPr>
        <p:txBody>
          <a:bodyPr>
            <a:normAutofit/>
          </a:bodyPr>
          <a:lstStyle/>
          <a:p>
            <a:pPr algn="l"/>
            <a:r>
              <a:rPr lang="en-US"/>
              <a:t>Data Collection &amp; Preprocessing (2)</a:t>
            </a:r>
          </a:p>
        </p:txBody>
      </p:sp>
      <p:pic>
        <p:nvPicPr>
          <p:cNvPr id="9" name="Picture 8" descr="A table of numbers and numbers&#10;&#10;AI-generated content may be incorrect.">
            <a:extLst>
              <a:ext uri="{FF2B5EF4-FFF2-40B4-BE49-F238E27FC236}">
                <a16:creationId xmlns:a16="http://schemas.microsoft.com/office/drawing/2014/main" id="{DCA6DF6C-8E38-7082-6B50-8D44A0F1A459}"/>
              </a:ext>
            </a:extLst>
          </p:cNvPr>
          <p:cNvPicPr>
            <a:picLocks noChangeAspect="1"/>
          </p:cNvPicPr>
          <p:nvPr/>
        </p:nvPicPr>
        <p:blipFill>
          <a:blip r:embed="rId6"/>
          <a:srcRect l="23062" r="1929" b="-2"/>
          <a:stretch/>
        </p:blipFill>
        <p:spPr>
          <a:xfrm>
            <a:off x="1659297" y="325114"/>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3" name="Picture 12" descr="A table of weather forecasts&#10;&#10;AI-generated content may be incorrect.">
            <a:extLst>
              <a:ext uri="{FF2B5EF4-FFF2-40B4-BE49-F238E27FC236}">
                <a16:creationId xmlns:a16="http://schemas.microsoft.com/office/drawing/2014/main" id="{BAF2BABD-ECBD-A38B-726D-0A9B00C38415}"/>
              </a:ext>
            </a:extLst>
          </p:cNvPr>
          <p:cNvPicPr>
            <a:picLocks noChangeAspect="1"/>
          </p:cNvPicPr>
          <p:nvPr/>
        </p:nvPicPr>
        <p:blipFill>
          <a:blip r:embed="rId7"/>
          <a:srcRect t="1750" r="4" b="13450"/>
          <a:stretch/>
        </p:blipFill>
        <p:spPr>
          <a:xfrm>
            <a:off x="1643083" y="3590198"/>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graphicFrame>
        <p:nvGraphicFramePr>
          <p:cNvPr id="112" name="Content Placeholder 2">
            <a:extLst>
              <a:ext uri="{FF2B5EF4-FFF2-40B4-BE49-F238E27FC236}">
                <a16:creationId xmlns:a16="http://schemas.microsoft.com/office/drawing/2014/main" id="{A8833AF6-5615-B6E4-9AF2-E84DE176D5C8}"/>
              </a:ext>
            </a:extLst>
          </p:cNvPr>
          <p:cNvGraphicFramePr>
            <a:graphicFrameLocks noGrp="1"/>
          </p:cNvGraphicFramePr>
          <p:nvPr>
            <p:ph idx="1"/>
            <p:extLst>
              <p:ext uri="{D42A27DB-BD31-4B8C-83A1-F6EECF244321}">
                <p14:modId xmlns:p14="http://schemas.microsoft.com/office/powerpoint/2010/main" val="344841002"/>
              </p:ext>
            </p:extLst>
          </p:nvPr>
        </p:nvGraphicFramePr>
        <p:xfrm>
          <a:off x="6336145" y="1885285"/>
          <a:ext cx="4737016" cy="46493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6" name="Rectangle 105">
            <a:extLst>
              <a:ext uri="{FF2B5EF4-FFF2-40B4-BE49-F238E27FC236}">
                <a16:creationId xmlns:a16="http://schemas.microsoft.com/office/drawing/2014/main" id="{B976FD44-391B-4243-8035-CEE0AB03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00F78F-29C8-FEBB-5F3F-A36CF53D7CC1}"/>
              </a:ext>
            </a:extLst>
          </p:cNvPr>
          <p:cNvSpPr txBox="1"/>
          <p:nvPr/>
        </p:nvSpPr>
        <p:spPr>
          <a:xfrm>
            <a:off x="1643083" y="2946389"/>
            <a:ext cx="3826536" cy="553998"/>
          </a:xfrm>
          <a:prstGeom prst="rect">
            <a:avLst/>
          </a:prstGeom>
          <a:noFill/>
        </p:spPr>
        <p:txBody>
          <a:bodyPr wrap="square" rtlCol="0">
            <a:spAutoFit/>
          </a:bodyPr>
          <a:lstStyle/>
          <a:p>
            <a:r>
              <a:rPr lang="en-US" sz="1500" dirty="0"/>
              <a:t>Snippet of Preliminary Results – Early Stage</a:t>
            </a:r>
          </a:p>
        </p:txBody>
      </p:sp>
      <p:sp>
        <p:nvSpPr>
          <p:cNvPr id="17" name="TextBox 16">
            <a:extLst>
              <a:ext uri="{FF2B5EF4-FFF2-40B4-BE49-F238E27FC236}">
                <a16:creationId xmlns:a16="http://schemas.microsoft.com/office/drawing/2014/main" id="{7F2FB054-E719-4F56-078F-FD8B07FC705C}"/>
              </a:ext>
            </a:extLst>
          </p:cNvPr>
          <p:cNvSpPr txBox="1"/>
          <p:nvPr/>
        </p:nvSpPr>
        <p:spPr>
          <a:xfrm>
            <a:off x="1613807" y="6211472"/>
            <a:ext cx="3826536" cy="323165"/>
          </a:xfrm>
          <a:prstGeom prst="rect">
            <a:avLst/>
          </a:prstGeom>
          <a:noFill/>
        </p:spPr>
        <p:txBody>
          <a:bodyPr wrap="square" rtlCol="0">
            <a:spAutoFit/>
          </a:bodyPr>
          <a:lstStyle/>
          <a:p>
            <a:r>
              <a:rPr lang="en-US" sz="1500" dirty="0"/>
              <a:t>Snippet of Final Results – Finished Stage</a:t>
            </a:r>
          </a:p>
        </p:txBody>
      </p:sp>
    </p:spTree>
    <p:extLst>
      <p:ext uri="{BB962C8B-B14F-4D97-AF65-F5344CB8AC3E}">
        <p14:creationId xmlns:p14="http://schemas.microsoft.com/office/powerpoint/2010/main" val="46808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7C9B9-B976-7DE7-83B4-73288181A8E2}"/>
              </a:ext>
            </a:extLst>
          </p:cNvPr>
          <p:cNvSpPr>
            <a:spLocks noGrp="1"/>
          </p:cNvSpPr>
          <p:nvPr>
            <p:ph type="title"/>
          </p:nvPr>
        </p:nvSpPr>
        <p:spPr>
          <a:xfrm>
            <a:off x="1359768" y="212977"/>
            <a:ext cx="9733260" cy="639957"/>
          </a:xfrm>
        </p:spPr>
        <p:txBody>
          <a:bodyPr vert="horz" lIns="91440" tIns="45720" rIns="91440" bIns="45720" rtlCol="0" anchor="t">
            <a:normAutofit/>
          </a:bodyPr>
          <a:lstStyle/>
          <a:p>
            <a:r>
              <a:rPr lang="en-US" sz="2400" dirty="0"/>
              <a:t>Results: Summary Statistics (Bottom is Michigan, Top is Pennsylvania) </a:t>
            </a:r>
          </a:p>
        </p:txBody>
      </p:sp>
      <p:sp>
        <p:nvSpPr>
          <p:cNvPr id="36"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A951630-CB33-4FB3-CA73-42A9AD8F126F}"/>
              </a:ext>
            </a:extLst>
          </p:cNvPr>
          <p:cNvSpPr>
            <a:spLocks noChangeArrowheads="1"/>
          </p:cNvSpPr>
          <p:nvPr/>
        </p:nvSpPr>
        <p:spPr bwMode="auto">
          <a:xfrm>
            <a:off x="3227388" y="2043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4637775F-B4DB-BC36-DEB4-0C78CA9BAFB1}"/>
              </a:ext>
            </a:extLst>
          </p:cNvPr>
          <p:cNvSpPr>
            <a:spLocks noChangeArrowheads="1"/>
          </p:cNvSpPr>
          <p:nvPr/>
        </p:nvSpPr>
        <p:spPr bwMode="auto">
          <a:xfrm>
            <a:off x="2890838" y="2497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AB1EC650-80F1-7356-9797-82D7522D457E}"/>
              </a:ext>
            </a:extLst>
          </p:cNvPr>
          <p:cNvGraphicFramePr>
            <a:graphicFrameLocks noGrp="1"/>
          </p:cNvGraphicFramePr>
          <p:nvPr>
            <p:extLst>
              <p:ext uri="{D42A27DB-BD31-4B8C-83A1-F6EECF244321}">
                <p14:modId xmlns:p14="http://schemas.microsoft.com/office/powerpoint/2010/main" val="4229205189"/>
              </p:ext>
            </p:extLst>
          </p:nvPr>
        </p:nvGraphicFramePr>
        <p:xfrm>
          <a:off x="1403356" y="3365029"/>
          <a:ext cx="9689672" cy="3124779"/>
        </p:xfrm>
        <a:graphic>
          <a:graphicData uri="http://schemas.openxmlformats.org/drawingml/2006/table">
            <a:tbl>
              <a:tblPr firstRow="1" firstCol="1" bandRow="1">
                <a:tableStyleId>{5C22544A-7EE6-4342-B048-85BDC9FD1C3A}</a:tableStyleId>
              </a:tblPr>
              <a:tblGrid>
                <a:gridCol w="1038294">
                  <a:extLst>
                    <a:ext uri="{9D8B030D-6E8A-4147-A177-3AD203B41FA5}">
                      <a16:colId xmlns:a16="http://schemas.microsoft.com/office/drawing/2014/main" val="1674319117"/>
                    </a:ext>
                  </a:extLst>
                </a:gridCol>
                <a:gridCol w="1038294">
                  <a:extLst>
                    <a:ext uri="{9D8B030D-6E8A-4147-A177-3AD203B41FA5}">
                      <a16:colId xmlns:a16="http://schemas.microsoft.com/office/drawing/2014/main" val="2332722456"/>
                    </a:ext>
                  </a:extLst>
                </a:gridCol>
                <a:gridCol w="1153844">
                  <a:extLst>
                    <a:ext uri="{9D8B030D-6E8A-4147-A177-3AD203B41FA5}">
                      <a16:colId xmlns:a16="http://schemas.microsoft.com/office/drawing/2014/main" val="2626227759"/>
                    </a:ext>
                  </a:extLst>
                </a:gridCol>
                <a:gridCol w="1038294">
                  <a:extLst>
                    <a:ext uri="{9D8B030D-6E8A-4147-A177-3AD203B41FA5}">
                      <a16:colId xmlns:a16="http://schemas.microsoft.com/office/drawing/2014/main" val="4009534261"/>
                    </a:ext>
                  </a:extLst>
                </a:gridCol>
                <a:gridCol w="776716">
                  <a:extLst>
                    <a:ext uri="{9D8B030D-6E8A-4147-A177-3AD203B41FA5}">
                      <a16:colId xmlns:a16="http://schemas.microsoft.com/office/drawing/2014/main" val="2790677499"/>
                    </a:ext>
                  </a:extLst>
                </a:gridCol>
                <a:gridCol w="722142">
                  <a:extLst>
                    <a:ext uri="{9D8B030D-6E8A-4147-A177-3AD203B41FA5}">
                      <a16:colId xmlns:a16="http://schemas.microsoft.com/office/drawing/2014/main" val="2957594487"/>
                    </a:ext>
                  </a:extLst>
                </a:gridCol>
                <a:gridCol w="808016">
                  <a:extLst>
                    <a:ext uri="{9D8B030D-6E8A-4147-A177-3AD203B41FA5}">
                      <a16:colId xmlns:a16="http://schemas.microsoft.com/office/drawing/2014/main" val="3761843728"/>
                    </a:ext>
                  </a:extLst>
                </a:gridCol>
                <a:gridCol w="1037484">
                  <a:extLst>
                    <a:ext uri="{9D8B030D-6E8A-4147-A177-3AD203B41FA5}">
                      <a16:colId xmlns:a16="http://schemas.microsoft.com/office/drawing/2014/main" val="1692147295"/>
                    </a:ext>
                  </a:extLst>
                </a:gridCol>
                <a:gridCol w="1038294">
                  <a:extLst>
                    <a:ext uri="{9D8B030D-6E8A-4147-A177-3AD203B41FA5}">
                      <a16:colId xmlns:a16="http://schemas.microsoft.com/office/drawing/2014/main" val="694349500"/>
                    </a:ext>
                  </a:extLst>
                </a:gridCol>
                <a:gridCol w="1038294">
                  <a:extLst>
                    <a:ext uri="{9D8B030D-6E8A-4147-A177-3AD203B41FA5}">
                      <a16:colId xmlns:a16="http://schemas.microsoft.com/office/drawing/2014/main" val="266447752"/>
                    </a:ext>
                  </a:extLst>
                </a:gridCol>
              </a:tblGrid>
              <a:tr h="427696">
                <a:tc>
                  <a:txBody>
                    <a:bodyPr/>
                    <a:lstStyle/>
                    <a:p>
                      <a:pPr>
                        <a:lnSpc>
                          <a:spcPct val="115000"/>
                        </a:lnSpc>
                        <a:spcAft>
                          <a:spcPts val="800"/>
                        </a:spcAft>
                      </a:pPr>
                      <a:r>
                        <a:rPr lang="en-AU" sz="1200" kern="100">
                          <a:effectLst/>
                        </a:rPr>
                        <a:t>Attribute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IQR</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Minimum Value</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Maximum Value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Median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Mode</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Range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Standard Deviation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Variance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Mean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1140470"/>
                  </a:ext>
                </a:extLst>
              </a:tr>
              <a:tr h="188107">
                <a:tc>
                  <a:txBody>
                    <a:bodyPr/>
                    <a:lstStyle/>
                    <a:p>
                      <a:pPr>
                        <a:lnSpc>
                          <a:spcPct val="115000"/>
                        </a:lnSpc>
                        <a:spcAft>
                          <a:spcPts val="800"/>
                        </a:spcAft>
                      </a:pPr>
                      <a:r>
                        <a:rPr lang="en-AU" sz="1200" kern="100">
                          <a:effectLst/>
                        </a:rPr>
                        <a:t>PRCP</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4.29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4.29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0.297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0.088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0.113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5764293"/>
                  </a:ext>
                </a:extLst>
              </a:tr>
              <a:tr h="188107">
                <a:tc>
                  <a:txBody>
                    <a:bodyPr/>
                    <a:lstStyle/>
                    <a:p>
                      <a:pPr>
                        <a:lnSpc>
                          <a:spcPct val="115000"/>
                        </a:lnSpc>
                        <a:spcAft>
                          <a:spcPts val="800"/>
                        </a:spcAft>
                      </a:pPr>
                      <a:r>
                        <a:rPr lang="en-AU" sz="1200" kern="100">
                          <a:effectLst/>
                        </a:rPr>
                        <a:t>SNOW</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14.9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14.9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0.918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0.843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0.22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6156067"/>
                  </a:ext>
                </a:extLst>
              </a:tr>
              <a:tr h="188107">
                <a:tc>
                  <a:txBody>
                    <a:bodyPr/>
                    <a:lstStyle/>
                    <a:p>
                      <a:pPr>
                        <a:lnSpc>
                          <a:spcPct val="115000"/>
                        </a:lnSpc>
                        <a:spcAft>
                          <a:spcPts val="800"/>
                        </a:spcAft>
                      </a:pPr>
                      <a:r>
                        <a:rPr lang="en-AU" sz="1200" kern="100">
                          <a:effectLst/>
                        </a:rPr>
                        <a:t>SNWD</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27.2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27.2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3.771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14.22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1.374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5099954"/>
                  </a:ext>
                </a:extLst>
              </a:tr>
              <a:tr h="188107">
                <a:tc>
                  <a:txBody>
                    <a:bodyPr/>
                    <a:lstStyle/>
                    <a:p>
                      <a:pPr>
                        <a:lnSpc>
                          <a:spcPct val="115000"/>
                        </a:lnSpc>
                        <a:spcAft>
                          <a:spcPts val="800"/>
                        </a:spcAft>
                      </a:pPr>
                      <a:r>
                        <a:rPr lang="en-AU" sz="1200" kern="100">
                          <a:effectLst/>
                        </a:rPr>
                        <a:t>WESD</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0.044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2.46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2.46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0.157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0.025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0.054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4341056"/>
                  </a:ext>
                </a:extLst>
              </a:tr>
              <a:tr h="188107">
                <a:tc>
                  <a:txBody>
                    <a:bodyPr/>
                    <a:lstStyle/>
                    <a:p>
                      <a:pPr>
                        <a:lnSpc>
                          <a:spcPct val="115000"/>
                        </a:lnSpc>
                        <a:spcAft>
                          <a:spcPts val="800"/>
                        </a:spcAft>
                      </a:pPr>
                      <a:r>
                        <a:rPr lang="en-AU" sz="1200" kern="100">
                          <a:effectLst/>
                        </a:rPr>
                        <a:t>AWND</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4.879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1.34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25.95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9.844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13.76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24.61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3.575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12.78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9.95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4803724"/>
                  </a:ext>
                </a:extLst>
              </a:tr>
              <a:tr h="257831">
                <a:tc>
                  <a:txBody>
                    <a:bodyPr/>
                    <a:lstStyle/>
                    <a:p>
                      <a:pPr>
                        <a:lnSpc>
                          <a:spcPct val="115000"/>
                        </a:lnSpc>
                        <a:spcAft>
                          <a:spcPts val="800"/>
                        </a:spcAft>
                      </a:pPr>
                      <a:r>
                        <a:rPr lang="en-AU" sz="1200" kern="100" dirty="0">
                          <a:effectLst/>
                        </a:rPr>
                        <a:t>FMTM</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620.986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9999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9996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1039.862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1081313.202</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476.962</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1060395"/>
                  </a:ext>
                </a:extLst>
              </a:tr>
              <a:tr h="257831">
                <a:tc>
                  <a:txBody>
                    <a:bodyPr/>
                    <a:lstStyle/>
                    <a:p>
                      <a:pPr>
                        <a:lnSpc>
                          <a:spcPct val="115000"/>
                        </a:lnSpc>
                        <a:spcAft>
                          <a:spcPts val="800"/>
                        </a:spcAft>
                      </a:pPr>
                      <a:r>
                        <a:rPr lang="en-AU" sz="1200" kern="100">
                          <a:effectLst/>
                        </a:rPr>
                        <a:t>PGTM</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1031.745</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2356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1138.875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286.214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2346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610.534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372751.834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1055.37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597837"/>
                  </a:ext>
                </a:extLst>
              </a:tr>
              <a:tr h="188107">
                <a:tc>
                  <a:txBody>
                    <a:bodyPr/>
                    <a:lstStyle/>
                    <a:p>
                      <a:pPr>
                        <a:lnSpc>
                          <a:spcPct val="115000"/>
                        </a:lnSpc>
                        <a:spcAft>
                          <a:spcPts val="800"/>
                        </a:spcAft>
                      </a:pPr>
                      <a:r>
                        <a:rPr lang="en-AU" sz="1200" kern="100">
                          <a:effectLst/>
                        </a:rPr>
                        <a:t>TMAX</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17.605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309.922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43.101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3958886"/>
                  </a:ext>
                </a:extLst>
              </a:tr>
              <a:tr h="188107">
                <a:tc>
                  <a:txBody>
                    <a:bodyPr/>
                    <a:lstStyle/>
                    <a:p>
                      <a:pPr>
                        <a:lnSpc>
                          <a:spcPct val="115000"/>
                        </a:lnSpc>
                        <a:spcAft>
                          <a:spcPts val="800"/>
                        </a:spcAft>
                      </a:pPr>
                      <a:r>
                        <a:rPr lang="en-AU" sz="1200" kern="100">
                          <a:effectLst/>
                        </a:rPr>
                        <a:t>TMIN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14.5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16.114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259.655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26.796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836637"/>
                  </a:ext>
                </a:extLst>
              </a:tr>
              <a:tr h="188107">
                <a:tc>
                  <a:txBody>
                    <a:bodyPr/>
                    <a:lstStyle/>
                    <a:p>
                      <a:pPr>
                        <a:lnSpc>
                          <a:spcPct val="115000"/>
                        </a:lnSpc>
                        <a:spcAft>
                          <a:spcPts val="800"/>
                        </a:spcAft>
                      </a:pPr>
                      <a:r>
                        <a:rPr lang="en-AU" sz="1200" kern="100">
                          <a:effectLst/>
                        </a:rPr>
                        <a:t>WDF2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89.449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215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74.565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5559.933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222.011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3547633"/>
                  </a:ext>
                </a:extLst>
              </a:tr>
              <a:tr h="188107">
                <a:tc>
                  <a:txBody>
                    <a:bodyPr/>
                    <a:lstStyle/>
                    <a:p>
                      <a:pPr>
                        <a:lnSpc>
                          <a:spcPct val="115000"/>
                        </a:lnSpc>
                        <a:spcAft>
                          <a:spcPts val="800"/>
                        </a:spcAft>
                      </a:pPr>
                      <a:r>
                        <a:rPr lang="en-AU" sz="1200" kern="100">
                          <a:effectLst/>
                        </a:rPr>
                        <a:t>WDF5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76.826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5902.205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218.599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7469268"/>
                  </a:ext>
                </a:extLst>
              </a:tr>
              <a:tr h="188107">
                <a:tc>
                  <a:txBody>
                    <a:bodyPr/>
                    <a:lstStyle/>
                    <a:p>
                      <a:pPr>
                        <a:lnSpc>
                          <a:spcPct val="115000"/>
                        </a:lnSpc>
                        <a:spcAft>
                          <a:spcPts val="800"/>
                        </a:spcAft>
                      </a:pPr>
                      <a:r>
                        <a:rPr lang="en-AU" sz="1200" kern="100">
                          <a:effectLst/>
                        </a:rPr>
                        <a:t>WSF2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7.44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19.9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26.55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5.524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30.517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20.195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5565141"/>
                  </a:ext>
                </a:extLst>
              </a:tr>
              <a:tr h="188107">
                <a:tc>
                  <a:txBody>
                    <a:bodyPr/>
                    <a:lstStyle/>
                    <a:p>
                      <a:pPr>
                        <a:lnSpc>
                          <a:spcPct val="115000"/>
                        </a:lnSpc>
                        <a:spcAft>
                          <a:spcPts val="800"/>
                        </a:spcAft>
                      </a:pPr>
                      <a:r>
                        <a:rPr lang="en-AU" sz="1200" kern="100">
                          <a:effectLst/>
                        </a:rPr>
                        <a:t>WSF5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11.4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57.9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26.8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8.095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65.542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27.515</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2065554"/>
                  </a:ext>
                </a:extLst>
              </a:tr>
            </a:tbl>
          </a:graphicData>
        </a:graphic>
      </p:graphicFrame>
      <p:graphicFrame>
        <p:nvGraphicFramePr>
          <p:cNvPr id="11" name="Table 10">
            <a:extLst>
              <a:ext uri="{FF2B5EF4-FFF2-40B4-BE49-F238E27FC236}">
                <a16:creationId xmlns:a16="http://schemas.microsoft.com/office/drawing/2014/main" id="{95A4B29D-96D6-754E-3786-A140DFEBB0C1}"/>
              </a:ext>
            </a:extLst>
          </p:cNvPr>
          <p:cNvGraphicFramePr>
            <a:graphicFrameLocks noGrp="1"/>
          </p:cNvGraphicFramePr>
          <p:nvPr>
            <p:extLst>
              <p:ext uri="{D42A27DB-BD31-4B8C-83A1-F6EECF244321}">
                <p14:modId xmlns:p14="http://schemas.microsoft.com/office/powerpoint/2010/main" val="2293564010"/>
              </p:ext>
            </p:extLst>
          </p:nvPr>
        </p:nvGraphicFramePr>
        <p:xfrm>
          <a:off x="1403354" y="852936"/>
          <a:ext cx="9689674" cy="2193358"/>
        </p:xfrm>
        <a:graphic>
          <a:graphicData uri="http://schemas.openxmlformats.org/drawingml/2006/table">
            <a:tbl>
              <a:tblPr firstRow="1" firstCol="1" bandRow="1">
                <a:tableStyleId>{5C22544A-7EE6-4342-B048-85BDC9FD1C3A}</a:tableStyleId>
              </a:tblPr>
              <a:tblGrid>
                <a:gridCol w="1038295">
                  <a:extLst>
                    <a:ext uri="{9D8B030D-6E8A-4147-A177-3AD203B41FA5}">
                      <a16:colId xmlns:a16="http://schemas.microsoft.com/office/drawing/2014/main" val="4183474472"/>
                    </a:ext>
                  </a:extLst>
                </a:gridCol>
                <a:gridCol w="1038295">
                  <a:extLst>
                    <a:ext uri="{9D8B030D-6E8A-4147-A177-3AD203B41FA5}">
                      <a16:colId xmlns:a16="http://schemas.microsoft.com/office/drawing/2014/main" val="3189887466"/>
                    </a:ext>
                  </a:extLst>
                </a:gridCol>
                <a:gridCol w="1095422">
                  <a:extLst>
                    <a:ext uri="{9D8B030D-6E8A-4147-A177-3AD203B41FA5}">
                      <a16:colId xmlns:a16="http://schemas.microsoft.com/office/drawing/2014/main" val="249381408"/>
                    </a:ext>
                  </a:extLst>
                </a:gridCol>
                <a:gridCol w="1096716">
                  <a:extLst>
                    <a:ext uri="{9D8B030D-6E8A-4147-A177-3AD203B41FA5}">
                      <a16:colId xmlns:a16="http://schemas.microsoft.com/office/drawing/2014/main" val="3746871649"/>
                    </a:ext>
                  </a:extLst>
                </a:gridCol>
                <a:gridCol w="834407">
                  <a:extLst>
                    <a:ext uri="{9D8B030D-6E8A-4147-A177-3AD203B41FA5}">
                      <a16:colId xmlns:a16="http://schemas.microsoft.com/office/drawing/2014/main" val="770094127"/>
                    </a:ext>
                  </a:extLst>
                </a:gridCol>
                <a:gridCol w="664450">
                  <a:extLst>
                    <a:ext uri="{9D8B030D-6E8A-4147-A177-3AD203B41FA5}">
                      <a16:colId xmlns:a16="http://schemas.microsoft.com/office/drawing/2014/main" val="1067809954"/>
                    </a:ext>
                  </a:extLst>
                </a:gridCol>
                <a:gridCol w="808016">
                  <a:extLst>
                    <a:ext uri="{9D8B030D-6E8A-4147-A177-3AD203B41FA5}">
                      <a16:colId xmlns:a16="http://schemas.microsoft.com/office/drawing/2014/main" val="1193300571"/>
                    </a:ext>
                  </a:extLst>
                </a:gridCol>
                <a:gridCol w="1037483">
                  <a:extLst>
                    <a:ext uri="{9D8B030D-6E8A-4147-A177-3AD203B41FA5}">
                      <a16:colId xmlns:a16="http://schemas.microsoft.com/office/drawing/2014/main" val="1794827078"/>
                    </a:ext>
                  </a:extLst>
                </a:gridCol>
                <a:gridCol w="1038295">
                  <a:extLst>
                    <a:ext uri="{9D8B030D-6E8A-4147-A177-3AD203B41FA5}">
                      <a16:colId xmlns:a16="http://schemas.microsoft.com/office/drawing/2014/main" val="4011132909"/>
                    </a:ext>
                  </a:extLst>
                </a:gridCol>
                <a:gridCol w="1038295">
                  <a:extLst>
                    <a:ext uri="{9D8B030D-6E8A-4147-A177-3AD203B41FA5}">
                      <a16:colId xmlns:a16="http://schemas.microsoft.com/office/drawing/2014/main" val="1127244759"/>
                    </a:ext>
                  </a:extLst>
                </a:gridCol>
              </a:tblGrid>
              <a:tr h="364264">
                <a:tc>
                  <a:txBody>
                    <a:bodyPr/>
                    <a:lstStyle/>
                    <a:p>
                      <a:pPr>
                        <a:lnSpc>
                          <a:spcPct val="115000"/>
                        </a:lnSpc>
                        <a:spcAft>
                          <a:spcPts val="800"/>
                        </a:spcAft>
                      </a:pPr>
                      <a:r>
                        <a:rPr lang="en-AU" sz="1200" kern="100">
                          <a:effectLst/>
                        </a:rPr>
                        <a:t>Attribute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IQR</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Minimum Value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Maximum Value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Median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Mode</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Range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Standard Deviation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Variance</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Mean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1181899"/>
                  </a:ext>
                </a:extLst>
              </a:tr>
              <a:tr h="179604">
                <a:tc>
                  <a:txBody>
                    <a:bodyPr/>
                    <a:lstStyle/>
                    <a:p>
                      <a:pPr>
                        <a:lnSpc>
                          <a:spcPct val="115000"/>
                        </a:lnSpc>
                        <a:spcAft>
                          <a:spcPts val="800"/>
                        </a:spcAft>
                      </a:pPr>
                      <a:r>
                        <a:rPr lang="en-AU" sz="1200" kern="100">
                          <a:effectLst/>
                        </a:rPr>
                        <a:t>PRCP</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0.05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6.59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0</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6.59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0.329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0.108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0.116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9790756"/>
                  </a:ext>
                </a:extLst>
              </a:tr>
              <a:tr h="179604">
                <a:tc>
                  <a:txBody>
                    <a:bodyPr/>
                    <a:lstStyle/>
                    <a:p>
                      <a:pPr>
                        <a:lnSpc>
                          <a:spcPct val="115000"/>
                        </a:lnSpc>
                        <a:spcAft>
                          <a:spcPts val="800"/>
                        </a:spcAft>
                      </a:pPr>
                      <a:r>
                        <a:rPr lang="en-AU" sz="1200" kern="100">
                          <a:effectLst/>
                        </a:rPr>
                        <a:t>AWND</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22.82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4.03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2.91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22.82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3.044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9.269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4.822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5799525"/>
                  </a:ext>
                </a:extLst>
              </a:tr>
              <a:tr h="179604">
                <a:tc>
                  <a:txBody>
                    <a:bodyPr/>
                    <a:lstStyle/>
                    <a:p>
                      <a:pPr>
                        <a:lnSpc>
                          <a:spcPct val="115000"/>
                        </a:lnSpc>
                        <a:spcAft>
                          <a:spcPts val="800"/>
                        </a:spcAft>
                      </a:pPr>
                      <a:r>
                        <a:rPr lang="en-AU" sz="1200" kern="100">
                          <a:effectLst/>
                        </a:rPr>
                        <a:t>PGTM</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506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2359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1349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1353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2359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509.648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259741.229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1348.39</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6381020"/>
                  </a:ext>
                </a:extLst>
              </a:tr>
              <a:tr h="179604">
                <a:tc>
                  <a:txBody>
                    <a:bodyPr/>
                    <a:lstStyle/>
                    <a:p>
                      <a:pPr>
                        <a:lnSpc>
                          <a:spcPct val="115000"/>
                        </a:lnSpc>
                        <a:spcAft>
                          <a:spcPts val="800"/>
                        </a:spcAft>
                      </a:pPr>
                      <a:r>
                        <a:rPr lang="en-AU" sz="1200" kern="100">
                          <a:effectLst/>
                        </a:rPr>
                        <a:t>TMAX</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18.54</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343.713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64.049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3191581"/>
                  </a:ext>
                </a:extLst>
              </a:tr>
              <a:tr h="179604">
                <a:tc>
                  <a:txBody>
                    <a:bodyPr/>
                    <a:lstStyle/>
                    <a:p>
                      <a:pPr>
                        <a:lnSpc>
                          <a:spcPct val="115000"/>
                        </a:lnSpc>
                        <a:spcAft>
                          <a:spcPts val="800"/>
                        </a:spcAft>
                      </a:pPr>
                      <a:r>
                        <a:rPr lang="en-AU" sz="1200" kern="100">
                          <a:effectLst/>
                        </a:rPr>
                        <a:t>TMIN</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77</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17.63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310.826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42.11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7765359"/>
                  </a:ext>
                </a:extLst>
              </a:tr>
              <a:tr h="179604">
                <a:tc>
                  <a:txBody>
                    <a:bodyPr/>
                    <a:lstStyle/>
                    <a:p>
                      <a:pPr>
                        <a:lnSpc>
                          <a:spcPct val="115000"/>
                        </a:lnSpc>
                        <a:spcAft>
                          <a:spcPts val="800"/>
                        </a:spcAft>
                      </a:pPr>
                      <a:r>
                        <a:rPr lang="en-AU" sz="1200" kern="100">
                          <a:effectLst/>
                        </a:rPr>
                        <a:t>WDF2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95.333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9088.353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227.556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1918487"/>
                  </a:ext>
                </a:extLst>
              </a:tr>
              <a:tr h="179604">
                <a:tc>
                  <a:txBody>
                    <a:bodyPr/>
                    <a:lstStyle/>
                    <a:p>
                      <a:pPr>
                        <a:lnSpc>
                          <a:spcPct val="115000"/>
                        </a:lnSpc>
                        <a:spcAft>
                          <a:spcPts val="800"/>
                        </a:spcAft>
                      </a:pPr>
                      <a:r>
                        <a:rPr lang="en-AU" sz="1200" kern="100">
                          <a:effectLst/>
                        </a:rPr>
                        <a:t>WDF5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360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310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350</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94.963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9018.056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224.716</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35709729"/>
                  </a:ext>
                </a:extLst>
              </a:tr>
              <a:tr h="179604">
                <a:tc>
                  <a:txBody>
                    <a:bodyPr/>
                    <a:lstStyle/>
                    <a:p>
                      <a:pPr>
                        <a:lnSpc>
                          <a:spcPct val="115000"/>
                        </a:lnSpc>
                        <a:spcAft>
                          <a:spcPts val="800"/>
                        </a:spcAft>
                      </a:pPr>
                      <a:r>
                        <a:rPr lang="en-AU" sz="1200" kern="100">
                          <a:effectLst/>
                        </a:rPr>
                        <a:t>WSF2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40.9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14.1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38.9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5.535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30.635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15.043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4240742"/>
                  </a:ext>
                </a:extLst>
              </a:tr>
              <a:tr h="179604">
                <a:tc>
                  <a:txBody>
                    <a:bodyPr/>
                    <a:lstStyle/>
                    <a:p>
                      <a:pPr>
                        <a:lnSpc>
                          <a:spcPct val="115000"/>
                        </a:lnSpc>
                        <a:spcAft>
                          <a:spcPts val="800"/>
                        </a:spcAft>
                      </a:pPr>
                      <a:r>
                        <a:rPr lang="en-AU" sz="1200" kern="100">
                          <a:effectLst/>
                        </a:rPr>
                        <a:t>WSF5</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10.1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2</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57.9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19.9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16.1</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55.9</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7.883</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a:effectLst/>
                        </a:rPr>
                        <a:t>62.138</a:t>
                      </a:r>
                      <a:endParaRPr lang="en-AU"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AU" sz="1200" kern="100" dirty="0">
                          <a:effectLst/>
                        </a:rPr>
                        <a:t>21.122</a:t>
                      </a:r>
                      <a:endParaRPr lang="en-AU"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3767500"/>
                  </a:ext>
                </a:extLst>
              </a:tr>
            </a:tbl>
          </a:graphicData>
        </a:graphic>
      </p:graphicFrame>
    </p:spTree>
    <p:extLst>
      <p:ext uri="{BB962C8B-B14F-4D97-AF65-F5344CB8AC3E}">
        <p14:creationId xmlns:p14="http://schemas.microsoft.com/office/powerpoint/2010/main" val="2659284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4120" name="Rectangle 4119">
            <a:extLst>
              <a:ext uri="{FF2B5EF4-FFF2-40B4-BE49-F238E27FC236}">
                <a16:creationId xmlns:a16="http://schemas.microsoft.com/office/drawing/2014/main" id="{155C5824-2BDA-4A02-BED9-0338C8016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2" name="Picture 4121">
            <a:extLst>
              <a:ext uri="{FF2B5EF4-FFF2-40B4-BE49-F238E27FC236}">
                <a16:creationId xmlns:a16="http://schemas.microsoft.com/office/drawing/2014/main" id="{5EAFDFF8-7773-4351-A8F0-4FEB9CE8F8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24" name="Picture 4123">
            <a:extLst>
              <a:ext uri="{FF2B5EF4-FFF2-40B4-BE49-F238E27FC236}">
                <a16:creationId xmlns:a16="http://schemas.microsoft.com/office/drawing/2014/main" id="{C4592FE6-399E-4FA6-9473-D4255C6263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126" name="Rectangle 4125">
            <a:extLst>
              <a:ext uri="{FF2B5EF4-FFF2-40B4-BE49-F238E27FC236}">
                <a16:creationId xmlns:a16="http://schemas.microsoft.com/office/drawing/2014/main" id="{EB9F5F8F-9BE2-44D1-8635-552AE7553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Rectangle 4127">
            <a:extLst>
              <a:ext uri="{FF2B5EF4-FFF2-40B4-BE49-F238E27FC236}">
                <a16:creationId xmlns:a16="http://schemas.microsoft.com/office/drawing/2014/main" id="{3848F896-2D9E-456B-B79E-06687B8C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Rectangle 4129">
            <a:extLst>
              <a:ext uri="{FF2B5EF4-FFF2-40B4-BE49-F238E27FC236}">
                <a16:creationId xmlns:a16="http://schemas.microsoft.com/office/drawing/2014/main" id="{99478E1E-6AA0-46B8-9422-9A978C05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656F3-1EF1-1535-CFD1-ED4AFF28A0FB}"/>
              </a:ext>
            </a:extLst>
          </p:cNvPr>
          <p:cNvSpPr>
            <a:spLocks noGrp="1"/>
          </p:cNvSpPr>
          <p:nvPr>
            <p:ph type="title"/>
          </p:nvPr>
        </p:nvSpPr>
        <p:spPr>
          <a:xfrm>
            <a:off x="6404351" y="808056"/>
            <a:ext cx="4168377" cy="1077229"/>
          </a:xfrm>
        </p:spPr>
        <p:txBody>
          <a:bodyPr>
            <a:normAutofit/>
          </a:bodyPr>
          <a:lstStyle/>
          <a:p>
            <a:pPr algn="l"/>
            <a:r>
              <a:rPr lang="en-US" dirty="0"/>
              <a:t>Results: Correlation Matrices</a:t>
            </a:r>
          </a:p>
        </p:txBody>
      </p:sp>
      <p:sp>
        <p:nvSpPr>
          <p:cNvPr id="3" name="Content Placeholder 2">
            <a:extLst>
              <a:ext uri="{FF2B5EF4-FFF2-40B4-BE49-F238E27FC236}">
                <a16:creationId xmlns:a16="http://schemas.microsoft.com/office/drawing/2014/main" id="{3918A605-AD24-5655-4531-AEB197C323FC}"/>
              </a:ext>
            </a:extLst>
          </p:cNvPr>
          <p:cNvSpPr>
            <a:spLocks noGrp="1"/>
          </p:cNvSpPr>
          <p:nvPr>
            <p:ph idx="1"/>
          </p:nvPr>
        </p:nvSpPr>
        <p:spPr>
          <a:xfrm>
            <a:off x="6031135" y="2535533"/>
            <a:ext cx="4950457" cy="3892136"/>
          </a:xfrm>
        </p:spPr>
        <p:txBody>
          <a:bodyPr>
            <a:normAutofit fontScale="25000" lnSpcReduction="20000"/>
          </a:bodyPr>
          <a:lstStyle/>
          <a:p>
            <a:pPr marL="0" indent="0" algn="just">
              <a:buNone/>
            </a:pPr>
            <a:r>
              <a:rPr lang="en-US" sz="4800" dirty="0"/>
              <a:t>Two of the states’ correlation matrices are displayed here as examples of my work.</a:t>
            </a:r>
          </a:p>
          <a:p>
            <a:pPr algn="just"/>
            <a:r>
              <a:rPr lang="en-US" sz="4800" dirty="0"/>
              <a:t>For CA,</a:t>
            </a:r>
          </a:p>
          <a:p>
            <a:pPr marL="0" indent="0" algn="just">
              <a:buNone/>
            </a:pPr>
            <a:r>
              <a:rPr lang="en-US" sz="4800" dirty="0"/>
              <a:t>1. </a:t>
            </a: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TMAX and TMIN has a strong positive relationship of 0.54, as expected, since temperatures would normally relate with each other.</a:t>
            </a:r>
          </a:p>
          <a:p>
            <a:pPr marL="0" indent="0" algn="just">
              <a:buNone/>
            </a:pPr>
            <a:r>
              <a:rPr lang="en-US" sz="4800" dirty="0"/>
              <a:t>2. </a:t>
            </a: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PRCP (Precipitation) negatively correlates with TMAX of -0.22, to suggest that as rainy weather kicks in, cooler temperatures are also brought along with it.</a:t>
            </a:r>
          </a:p>
          <a:p>
            <a:pPr marL="0" indent="0" algn="just">
              <a:buNone/>
            </a:pPr>
            <a:r>
              <a:rPr lang="en-US" sz="4800" dirty="0"/>
              <a:t>3. </a:t>
            </a: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Wind related variables such as WSF2, WSF5 and AWND are positively correlated, with WSF2 and WSF5 at 0.84. </a:t>
            </a:r>
            <a:endParaRPr lang="en-US" sz="4800" dirty="0"/>
          </a:p>
          <a:p>
            <a:pPr algn="just"/>
            <a:r>
              <a:rPr lang="en-US" sz="4800" dirty="0"/>
              <a:t>For WA, </a:t>
            </a:r>
          </a:p>
          <a:p>
            <a:pPr marL="457200" indent="-457200" algn="just">
              <a:buAutoNum type="arabicPeriod"/>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WDF2 and WDF5 has a moderate relationship with each other (0.59), and TMAX and TMIN have an extremely strong relationship (0.9), stronger than what </a:t>
            </a:r>
            <a:r>
              <a:rPr lang="en-AU" sz="4800" kern="100" dirty="0">
                <a:latin typeface="Aptos" panose="020B0004020202020204" pitchFamily="34" charset="0"/>
                <a:ea typeface="DengXian" panose="02010600030101010101" pitchFamily="2" charset="-122"/>
                <a:cs typeface="Times New Roman" panose="02020603050405020304" pitchFamily="18" charset="0"/>
              </a:rPr>
              <a:t>was seen</a:t>
            </a: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 in CA but still expected.</a:t>
            </a:r>
          </a:p>
          <a:p>
            <a:pPr marL="457200" indent="-457200" algn="just">
              <a:buFont typeface="Wingdings" panose="05000000000000000000" pitchFamily="2" charset="2"/>
              <a:buAutoNum type="arabicPeriod"/>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WESD values are all 0, meaning that variance is constantly near zero. Since it does not change much, it would not correlate with anything.  </a:t>
            </a:r>
          </a:p>
          <a:p>
            <a:pPr marL="457200" indent="-457200" algn="just">
              <a:buAutoNum type="arabicPeriod"/>
            </a:pPr>
            <a:endParaRPr lang="en-AU" sz="20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132" name="Rectangle 4131">
            <a:extLst>
              <a:ext uri="{FF2B5EF4-FFF2-40B4-BE49-F238E27FC236}">
                <a16:creationId xmlns:a16="http://schemas.microsoft.com/office/drawing/2014/main" id="{F41C1373-9651-4596-9D53-A49C36108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EC8839-F06B-D5B6-2EFD-BBC54E2A2D09}"/>
              </a:ext>
            </a:extLst>
          </p:cNvPr>
          <p:cNvSpPr txBox="1"/>
          <p:nvPr/>
        </p:nvSpPr>
        <p:spPr>
          <a:xfrm>
            <a:off x="3266197" y="3075244"/>
            <a:ext cx="570446" cy="369332"/>
          </a:xfrm>
          <a:prstGeom prst="rect">
            <a:avLst/>
          </a:prstGeom>
          <a:noFill/>
        </p:spPr>
        <p:txBody>
          <a:bodyPr wrap="square" rtlCol="0">
            <a:spAutoFit/>
          </a:bodyPr>
          <a:lstStyle/>
          <a:p>
            <a:r>
              <a:rPr lang="en-US" dirty="0"/>
              <a:t>WA</a:t>
            </a:r>
          </a:p>
        </p:txBody>
      </p:sp>
      <p:sp>
        <p:nvSpPr>
          <p:cNvPr id="6" name="TextBox 5">
            <a:extLst>
              <a:ext uri="{FF2B5EF4-FFF2-40B4-BE49-F238E27FC236}">
                <a16:creationId xmlns:a16="http://schemas.microsoft.com/office/drawing/2014/main" id="{FAA5D28C-40E8-542B-594D-9E1F0AFC42FB}"/>
              </a:ext>
            </a:extLst>
          </p:cNvPr>
          <p:cNvSpPr txBox="1"/>
          <p:nvPr/>
        </p:nvSpPr>
        <p:spPr>
          <a:xfrm>
            <a:off x="3266197" y="6025203"/>
            <a:ext cx="506502" cy="369332"/>
          </a:xfrm>
          <a:prstGeom prst="rect">
            <a:avLst/>
          </a:prstGeom>
          <a:noFill/>
        </p:spPr>
        <p:txBody>
          <a:bodyPr wrap="square" rtlCol="0">
            <a:spAutoFit/>
          </a:bodyPr>
          <a:lstStyle/>
          <a:p>
            <a:r>
              <a:rPr lang="en-US" dirty="0"/>
              <a:t>CA</a:t>
            </a:r>
          </a:p>
        </p:txBody>
      </p:sp>
      <p:pic>
        <p:nvPicPr>
          <p:cNvPr id="8" name="Picture 7" descr="A screenshot of a graph&#10;&#10;AI-generated content may be incorrect.">
            <a:extLst>
              <a:ext uri="{FF2B5EF4-FFF2-40B4-BE49-F238E27FC236}">
                <a16:creationId xmlns:a16="http://schemas.microsoft.com/office/drawing/2014/main" id="{27C3CBF7-9F91-980F-D23C-376C6A110FCC}"/>
              </a:ext>
            </a:extLst>
          </p:cNvPr>
          <p:cNvPicPr>
            <a:picLocks noChangeAspect="1"/>
          </p:cNvPicPr>
          <p:nvPr/>
        </p:nvPicPr>
        <p:blipFill>
          <a:blip r:embed="rId6"/>
          <a:stretch>
            <a:fillRect/>
          </a:stretch>
        </p:blipFill>
        <p:spPr>
          <a:xfrm>
            <a:off x="1634107" y="976361"/>
            <a:ext cx="3795549" cy="2115596"/>
          </a:xfrm>
          <a:prstGeom prst="rect">
            <a:avLst/>
          </a:prstGeom>
          <a:effectLst>
            <a:softEdge rad="12700"/>
          </a:effectLst>
        </p:spPr>
      </p:pic>
      <p:pic>
        <p:nvPicPr>
          <p:cNvPr id="10" name="Picture 9" descr="A screenshot of a graph&#10;&#10;AI-generated content may be incorrect.">
            <a:extLst>
              <a:ext uri="{FF2B5EF4-FFF2-40B4-BE49-F238E27FC236}">
                <a16:creationId xmlns:a16="http://schemas.microsoft.com/office/drawing/2014/main" id="{D4FA1491-896E-661C-9265-5E3BBE2EECBD}"/>
              </a:ext>
            </a:extLst>
          </p:cNvPr>
          <p:cNvPicPr>
            <a:picLocks noChangeAspect="1"/>
          </p:cNvPicPr>
          <p:nvPr/>
        </p:nvPicPr>
        <p:blipFill>
          <a:blip r:embed="rId7"/>
          <a:stretch>
            <a:fillRect/>
          </a:stretch>
        </p:blipFill>
        <p:spPr>
          <a:xfrm>
            <a:off x="1644533" y="3553271"/>
            <a:ext cx="3749830" cy="2488078"/>
          </a:xfrm>
          <a:prstGeom prst="rect">
            <a:avLst/>
          </a:prstGeom>
        </p:spPr>
      </p:pic>
    </p:spTree>
    <p:extLst>
      <p:ext uri="{BB962C8B-B14F-4D97-AF65-F5344CB8AC3E}">
        <p14:creationId xmlns:p14="http://schemas.microsoft.com/office/powerpoint/2010/main" val="83763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38B74A5-5968-4DF1-8AFA-94263EF30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C1874702-3EAA-4145-92E7-D86634F51F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5" name="Picture 54">
            <a:extLst>
              <a:ext uri="{FF2B5EF4-FFF2-40B4-BE49-F238E27FC236}">
                <a16:creationId xmlns:a16="http://schemas.microsoft.com/office/drawing/2014/main" id="{7F65C36C-8595-4959-8CE9-D9C6761AF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6" name="Rectangle 55">
            <a:extLst>
              <a:ext uri="{FF2B5EF4-FFF2-40B4-BE49-F238E27FC236}">
                <a16:creationId xmlns:a16="http://schemas.microsoft.com/office/drawing/2014/main" id="{B64656E8-6356-43BD-A564-F1907B637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EB0778-A35B-44D4-A0F1-35A45FC7A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F7AB42C-7F78-4FAE-8A68-1156446B4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4E9D8-5F11-0DC3-6711-39CD27DFD8AC}"/>
              </a:ext>
            </a:extLst>
          </p:cNvPr>
          <p:cNvSpPr>
            <a:spLocks noGrp="1"/>
          </p:cNvSpPr>
          <p:nvPr>
            <p:ph type="title"/>
          </p:nvPr>
        </p:nvSpPr>
        <p:spPr>
          <a:xfrm>
            <a:off x="1790914" y="486102"/>
            <a:ext cx="5369907" cy="566499"/>
          </a:xfrm>
        </p:spPr>
        <p:txBody>
          <a:bodyPr>
            <a:normAutofit/>
          </a:bodyPr>
          <a:lstStyle/>
          <a:p>
            <a:pPr algn="l"/>
            <a:r>
              <a:rPr lang="en-US" dirty="0"/>
              <a:t>Results: Association Rules</a:t>
            </a:r>
          </a:p>
        </p:txBody>
      </p:sp>
      <p:pic>
        <p:nvPicPr>
          <p:cNvPr id="5" name="Picture 4" descr="A person holding a pencil and a piece of paper with check marks&#10;&#10;AI-generated content may be incorrect.">
            <a:extLst>
              <a:ext uri="{FF2B5EF4-FFF2-40B4-BE49-F238E27FC236}">
                <a16:creationId xmlns:a16="http://schemas.microsoft.com/office/drawing/2014/main" id="{35F8DCBD-C4F6-EE17-2A60-78DFC8EA63F0}"/>
              </a:ext>
            </a:extLst>
          </p:cNvPr>
          <p:cNvPicPr>
            <a:picLocks noChangeAspect="1"/>
          </p:cNvPicPr>
          <p:nvPr/>
        </p:nvPicPr>
        <p:blipFill>
          <a:blip r:embed="rId6"/>
          <a:srcRect t="6474"/>
          <a:stretch/>
        </p:blipFill>
        <p:spPr>
          <a:xfrm>
            <a:off x="1210081" y="2484652"/>
            <a:ext cx="3801451" cy="287094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73765BF6-D607-0FAF-08AD-06F54891941E}"/>
              </a:ext>
            </a:extLst>
          </p:cNvPr>
          <p:cNvSpPr>
            <a:spLocks noGrp="1"/>
          </p:cNvSpPr>
          <p:nvPr>
            <p:ph idx="1"/>
          </p:nvPr>
        </p:nvSpPr>
        <p:spPr>
          <a:xfrm>
            <a:off x="5313145" y="1857660"/>
            <a:ext cx="5916813" cy="4606156"/>
          </a:xfrm>
        </p:spPr>
        <p:txBody>
          <a:bodyPr>
            <a:normAutofit fontScale="25000" lnSpcReduction="20000"/>
          </a:bodyPr>
          <a:lstStyle/>
          <a:p>
            <a:pPr algn="just">
              <a:lnSpc>
                <a:spcPct val="110000"/>
              </a:lnSpc>
            </a:pPr>
            <a:r>
              <a:rPr lang="en-US" sz="4800" dirty="0"/>
              <a:t>Converted numerical attributes into four bins that define the data value ranges (low, medium, high, very high) or (25%, 50%, 75%, 100%).</a:t>
            </a:r>
          </a:p>
          <a:p>
            <a:pPr algn="just">
              <a:lnSpc>
                <a:spcPct val="110000"/>
              </a:lnSpc>
            </a:pPr>
            <a:r>
              <a:rPr lang="en-US" sz="4800" dirty="0"/>
              <a:t>Some association rules;</a:t>
            </a:r>
          </a:p>
          <a:p>
            <a:pPr marL="0" indent="0" algn="just">
              <a:lnSpc>
                <a:spcPct val="110000"/>
              </a:lnSpc>
              <a:buNone/>
            </a:pPr>
            <a:r>
              <a:rPr lang="en-US" sz="4800" dirty="0"/>
              <a:t>CA:</a:t>
            </a:r>
          </a:p>
          <a:p>
            <a:pPr marL="342900" lvl="0" indent="-342900" algn="just">
              <a:lnSpc>
                <a:spcPct val="110000"/>
              </a:lnSpc>
              <a:spcAft>
                <a:spcPts val="800"/>
              </a:spcAft>
              <a:buFont typeface="+mj-lt"/>
              <a:buAutoNum type="arabicPeriod"/>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If the TMIN is medium (around the 50% mark),</a:t>
            </a:r>
          </a:p>
          <a:p>
            <a:pPr algn="just">
              <a:lnSpc>
                <a:spcPct val="110000"/>
              </a:lnSpc>
            </a:pPr>
            <a:r>
              <a:rPr lang="en-AU" sz="4800" dirty="0">
                <a:effectLst/>
                <a:latin typeface="Aptos" panose="020B0004020202020204" pitchFamily="34" charset="0"/>
                <a:ea typeface="DengXian" panose="02010600030101010101" pitchFamily="2" charset="-122"/>
                <a:cs typeface="Times New Roman" panose="02020603050405020304" pitchFamily="18" charset="0"/>
              </a:rPr>
              <a:t>TMAX is medium (around the 50% mark) with a 82% chance</a:t>
            </a:r>
            <a:r>
              <a:rPr lang="en-AU" sz="4800" dirty="0">
                <a:effectLst/>
              </a:rPr>
              <a:t> .</a:t>
            </a:r>
          </a:p>
          <a:p>
            <a:pPr marL="0" lvl="0" indent="0" algn="just">
              <a:lnSpc>
                <a:spcPct val="110000"/>
              </a:lnSpc>
              <a:buNone/>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2.     If FMTM is low,  </a:t>
            </a:r>
          </a:p>
          <a:p>
            <a:pPr marL="342900" lvl="0" indent="-342900" algn="just">
              <a:lnSpc>
                <a:spcPct val="110000"/>
              </a:lnSpc>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There is a 44% chance that AWND is low as well. If it is the reverse with AWND being low, then the chance of FMTM being low is 94%.</a:t>
            </a:r>
          </a:p>
          <a:p>
            <a:pPr marL="342900" lvl="0" indent="-342900" algn="just">
              <a:lnSpc>
                <a:spcPct val="110000"/>
              </a:lnSpc>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PGTM is high with a 91% chance.</a:t>
            </a:r>
          </a:p>
          <a:p>
            <a:pPr marL="342900" lvl="0" indent="-342900" algn="just">
              <a:lnSpc>
                <a:spcPct val="110000"/>
              </a:lnSpc>
              <a:spcAft>
                <a:spcPts val="800"/>
              </a:spcAft>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TMAX is medium with a 66% chance.</a:t>
            </a:r>
          </a:p>
          <a:p>
            <a:pPr marL="0" lvl="0" indent="0" algn="just">
              <a:lnSpc>
                <a:spcPct val="110000"/>
              </a:lnSpc>
              <a:spcAft>
                <a:spcPts val="800"/>
              </a:spcAft>
              <a:buNone/>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MI:</a:t>
            </a:r>
          </a:p>
          <a:p>
            <a:pPr marL="342900" lvl="0" indent="-342900" algn="just">
              <a:lnSpc>
                <a:spcPct val="110000"/>
              </a:lnSpc>
              <a:buFont typeface="+mj-lt"/>
              <a:buAutoNum type="arabicPeriod"/>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If SNWD is low,</a:t>
            </a:r>
          </a:p>
          <a:p>
            <a:pPr marL="342900" lvl="0" indent="-342900" algn="just">
              <a:lnSpc>
                <a:spcPct val="110000"/>
              </a:lnSpc>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WESD is low with 98% chance.</a:t>
            </a:r>
          </a:p>
          <a:p>
            <a:pPr marL="342900" lvl="0" indent="-342900" algn="just">
              <a:lnSpc>
                <a:spcPct val="110000"/>
              </a:lnSpc>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WDF2 is high with 49% chance.</a:t>
            </a:r>
          </a:p>
          <a:p>
            <a:pPr marL="342900" lvl="0" indent="-342900" algn="just">
              <a:lnSpc>
                <a:spcPct val="110000"/>
              </a:lnSpc>
              <a:spcAft>
                <a:spcPts val="800"/>
              </a:spcAft>
              <a:buFont typeface="+mj-lt"/>
              <a:buAutoNum type="alphaUcParenR"/>
            </a:pPr>
            <a:r>
              <a:rPr lang="en-AU" sz="4800" kern="100" dirty="0">
                <a:effectLst/>
                <a:latin typeface="Aptos" panose="020B0004020202020204" pitchFamily="34" charset="0"/>
                <a:ea typeface="DengXian" panose="02010600030101010101" pitchFamily="2" charset="-122"/>
                <a:cs typeface="Times New Roman" panose="02020603050405020304" pitchFamily="18" charset="0"/>
              </a:rPr>
              <a:t>WSF5 is medium with 55% chance.</a:t>
            </a:r>
          </a:p>
          <a:p>
            <a:pPr marL="0" lvl="0" indent="0">
              <a:lnSpc>
                <a:spcPct val="110000"/>
              </a:lnSpc>
              <a:spcAft>
                <a:spcPts val="800"/>
              </a:spcAft>
              <a:buNone/>
            </a:pPr>
            <a:endParaRPr lang="en-AU" sz="5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lnSpc>
                <a:spcPct val="110000"/>
              </a:lnSpc>
              <a:buNone/>
            </a:pPr>
            <a:endParaRPr lang="en-US" sz="500" dirty="0"/>
          </a:p>
        </p:txBody>
      </p:sp>
      <p:sp>
        <p:nvSpPr>
          <p:cNvPr id="59" name="Rectangle 58">
            <a:extLst>
              <a:ext uri="{FF2B5EF4-FFF2-40B4-BE49-F238E27FC236}">
                <a16:creationId xmlns:a16="http://schemas.microsoft.com/office/drawing/2014/main" id="{AA11514D-4062-4EFB-B8E8-8AAB1659E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21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E80C9D3-581D-4F94-9602-B6B708C1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3CD99E0-8BF7-406D-BD54-3DBF9156D7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3" name="Picture 32">
            <a:extLst>
              <a:ext uri="{FF2B5EF4-FFF2-40B4-BE49-F238E27FC236}">
                <a16:creationId xmlns:a16="http://schemas.microsoft.com/office/drawing/2014/main" id="{3CD71877-3E29-46BA-8102-BA51BAC20B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5" name="Rectangle 34">
            <a:extLst>
              <a:ext uri="{FF2B5EF4-FFF2-40B4-BE49-F238E27FC236}">
                <a16:creationId xmlns:a16="http://schemas.microsoft.com/office/drawing/2014/main" id="{A8E12A96-2B78-465B-A2B8-A8E9DD711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033E9E-E33E-4351-9B15-A35E144A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47C71A-EFE6-464E-A6BC-2B97788D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6E1F0-8E33-3015-DDAF-F38824F30882}"/>
              </a:ext>
            </a:extLst>
          </p:cNvPr>
          <p:cNvSpPr>
            <a:spLocks noGrp="1"/>
          </p:cNvSpPr>
          <p:nvPr>
            <p:ph type="title"/>
          </p:nvPr>
        </p:nvSpPr>
        <p:spPr>
          <a:xfrm>
            <a:off x="6404351" y="808056"/>
            <a:ext cx="4168377" cy="1077229"/>
          </a:xfrm>
        </p:spPr>
        <p:txBody>
          <a:bodyPr vert="horz" lIns="91440" tIns="45720" rIns="91440" bIns="45720" rtlCol="0" anchor="t">
            <a:normAutofit/>
          </a:bodyPr>
          <a:lstStyle/>
          <a:p>
            <a:pPr algn="l"/>
            <a:r>
              <a:rPr lang="en-US" dirty="0"/>
              <a:t>Model Selection </a:t>
            </a:r>
            <a:endParaRPr lang="en-US"/>
          </a:p>
        </p:txBody>
      </p:sp>
      <p:pic>
        <p:nvPicPr>
          <p:cNvPr id="7" name="Picture 6" descr="A diagram of a dataset&#10;&#10;AI-generated content may be incorrect.">
            <a:extLst>
              <a:ext uri="{FF2B5EF4-FFF2-40B4-BE49-F238E27FC236}">
                <a16:creationId xmlns:a16="http://schemas.microsoft.com/office/drawing/2014/main" id="{B5588FFE-BC45-03DC-0C07-AB0B7854A3B0}"/>
              </a:ext>
            </a:extLst>
          </p:cNvPr>
          <p:cNvPicPr>
            <a:picLocks noChangeAspect="1"/>
          </p:cNvPicPr>
          <p:nvPr/>
        </p:nvPicPr>
        <p:blipFill>
          <a:blip r:embed="rId6"/>
          <a:srcRect t="13083" r="4" b="16358"/>
          <a:stretch/>
        </p:blipFill>
        <p:spPr>
          <a:xfrm>
            <a:off x="1646228" y="298352"/>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8" descr="A diagram of a network&#10;&#10;AI-generated content may be incorrect.">
            <a:extLst>
              <a:ext uri="{FF2B5EF4-FFF2-40B4-BE49-F238E27FC236}">
                <a16:creationId xmlns:a16="http://schemas.microsoft.com/office/drawing/2014/main" id="{5139C8D3-5054-D411-0ACD-1E743E338E78}"/>
              </a:ext>
            </a:extLst>
          </p:cNvPr>
          <p:cNvPicPr>
            <a:picLocks noChangeAspect="1"/>
          </p:cNvPicPr>
          <p:nvPr/>
        </p:nvPicPr>
        <p:blipFill>
          <a:blip r:embed="rId7"/>
          <a:srcRect l="20596" r="18822" b="1"/>
          <a:stretch/>
        </p:blipFill>
        <p:spPr>
          <a:xfrm>
            <a:off x="1659297" y="3466562"/>
            <a:ext cx="3821072"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 name="TextBox 4">
            <a:extLst>
              <a:ext uri="{FF2B5EF4-FFF2-40B4-BE49-F238E27FC236}">
                <a16:creationId xmlns:a16="http://schemas.microsoft.com/office/drawing/2014/main" id="{8725F037-E8A7-B25D-B4E9-EB01F2B669D9}"/>
              </a:ext>
            </a:extLst>
          </p:cNvPr>
          <p:cNvSpPr txBox="1"/>
          <p:nvPr/>
        </p:nvSpPr>
        <p:spPr>
          <a:xfrm>
            <a:off x="6404351" y="2052116"/>
            <a:ext cx="4168378" cy="3997828"/>
          </a:xfrm>
          <a:prstGeom prst="rect">
            <a:avLst/>
          </a:prstGeom>
        </p:spPr>
        <p:txBody>
          <a:bodyPr vert="horz" lIns="91440" tIns="45720" rIns="91440" bIns="45720" rtlCol="0" anchor="ctr">
            <a:normAutofit/>
          </a:bodyPr>
          <a:lstStyle/>
          <a:p>
            <a:pPr algn="just" defTabSz="914400">
              <a:lnSpc>
                <a:spcPct val="120000"/>
              </a:lnSpc>
              <a:spcAft>
                <a:spcPts val="600"/>
              </a:spcAft>
              <a:buClr>
                <a:schemeClr val="accent6"/>
              </a:buClr>
              <a:buSzPct val="90000"/>
              <a:buFont typeface="Wingdings" panose="05000000000000000000" pitchFamily="2" charset="2"/>
              <a:buChar char="§"/>
            </a:pPr>
            <a:r>
              <a:rPr lang="en-US" dirty="0"/>
              <a:t>Key machine learning models:</a:t>
            </a:r>
          </a:p>
          <a:p>
            <a:pPr marL="342900" indent="-342900" algn="just" defTabSz="914400">
              <a:lnSpc>
                <a:spcPct val="120000"/>
              </a:lnSpc>
              <a:spcAft>
                <a:spcPts val="600"/>
              </a:spcAft>
              <a:buClr>
                <a:schemeClr val="accent6"/>
              </a:buClr>
              <a:buSzPct val="90000"/>
              <a:buFont typeface="Wingdings" panose="05000000000000000000" pitchFamily="2" charset="2"/>
              <a:buChar char="§"/>
            </a:pPr>
            <a:r>
              <a:rPr lang="en-US" dirty="0"/>
              <a:t>1D – CNN (1 Dimensional Convolutional Neural Network) </a:t>
            </a:r>
          </a:p>
          <a:p>
            <a:pPr marL="342900" indent="-342900" algn="just" defTabSz="914400">
              <a:lnSpc>
                <a:spcPct val="120000"/>
              </a:lnSpc>
              <a:spcAft>
                <a:spcPts val="600"/>
              </a:spcAft>
              <a:buClr>
                <a:schemeClr val="accent6"/>
              </a:buClr>
              <a:buSzPct val="90000"/>
              <a:buFont typeface="Wingdings" panose="05000000000000000000" pitchFamily="2" charset="2"/>
              <a:buChar char="§"/>
            </a:pPr>
            <a:r>
              <a:rPr lang="en-US" dirty="0"/>
              <a:t>GRU (Gated Recurrent Unit) </a:t>
            </a:r>
          </a:p>
          <a:p>
            <a:pPr marL="342900" indent="-342900" algn="just" defTabSz="914400">
              <a:lnSpc>
                <a:spcPct val="120000"/>
              </a:lnSpc>
              <a:spcAft>
                <a:spcPts val="600"/>
              </a:spcAft>
              <a:buClr>
                <a:schemeClr val="accent6"/>
              </a:buClr>
              <a:buSzPct val="90000"/>
              <a:buFont typeface="Wingdings" panose="05000000000000000000" pitchFamily="2" charset="2"/>
              <a:buChar char="§"/>
            </a:pPr>
            <a:r>
              <a:rPr lang="en-US" dirty="0"/>
              <a:t>LSTM (Long Short-Term Memory) </a:t>
            </a:r>
          </a:p>
          <a:p>
            <a:pPr marL="342900" indent="-342900" algn="just" defTabSz="914400">
              <a:lnSpc>
                <a:spcPct val="120000"/>
              </a:lnSpc>
              <a:spcAft>
                <a:spcPts val="600"/>
              </a:spcAft>
              <a:buClr>
                <a:schemeClr val="accent6"/>
              </a:buClr>
              <a:buSzPct val="90000"/>
              <a:buFont typeface="Wingdings" panose="05000000000000000000" pitchFamily="2" charset="2"/>
              <a:buChar char="§"/>
            </a:pPr>
            <a:r>
              <a:rPr lang="en-US" dirty="0"/>
              <a:t>LSTM (with attention layer) </a:t>
            </a:r>
          </a:p>
        </p:txBody>
      </p:sp>
      <p:sp>
        <p:nvSpPr>
          <p:cNvPr id="41" name="Rectangle 40">
            <a:extLst>
              <a:ext uri="{FF2B5EF4-FFF2-40B4-BE49-F238E27FC236}">
                <a16:creationId xmlns:a16="http://schemas.microsoft.com/office/drawing/2014/main" id="{B976FD44-391B-4243-8035-CEE0AB03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BE24B5-2C4E-81AD-F1A0-8C9AEEECAD86}"/>
              </a:ext>
            </a:extLst>
          </p:cNvPr>
          <p:cNvSpPr txBox="1"/>
          <p:nvPr/>
        </p:nvSpPr>
        <p:spPr>
          <a:xfrm>
            <a:off x="2274337" y="2934017"/>
            <a:ext cx="2752632" cy="369332"/>
          </a:xfrm>
          <a:prstGeom prst="rect">
            <a:avLst/>
          </a:prstGeom>
          <a:noFill/>
        </p:spPr>
        <p:txBody>
          <a:bodyPr wrap="square" rtlCol="0">
            <a:spAutoFit/>
          </a:bodyPr>
          <a:lstStyle/>
          <a:p>
            <a:pPr algn="just"/>
            <a:r>
              <a:rPr lang="en-US" dirty="0"/>
              <a:t>1D-CNN Model Structure</a:t>
            </a:r>
          </a:p>
        </p:txBody>
      </p:sp>
      <p:sp>
        <p:nvSpPr>
          <p:cNvPr id="19" name="TextBox 18">
            <a:extLst>
              <a:ext uri="{FF2B5EF4-FFF2-40B4-BE49-F238E27FC236}">
                <a16:creationId xmlns:a16="http://schemas.microsoft.com/office/drawing/2014/main" id="{58CA7E90-9E9C-5F68-6A51-79031E3BD429}"/>
              </a:ext>
            </a:extLst>
          </p:cNvPr>
          <p:cNvSpPr txBox="1"/>
          <p:nvPr/>
        </p:nvSpPr>
        <p:spPr>
          <a:xfrm>
            <a:off x="1659297" y="6114380"/>
            <a:ext cx="3821071" cy="646331"/>
          </a:xfrm>
          <a:prstGeom prst="rect">
            <a:avLst/>
          </a:prstGeom>
          <a:noFill/>
        </p:spPr>
        <p:txBody>
          <a:bodyPr wrap="square" rtlCol="0">
            <a:spAutoFit/>
          </a:bodyPr>
          <a:lstStyle/>
          <a:p>
            <a:pPr algn="just"/>
            <a:r>
              <a:rPr lang="en-US" dirty="0"/>
              <a:t>LSTM Model with Attention Layer Structure</a:t>
            </a:r>
          </a:p>
        </p:txBody>
      </p:sp>
    </p:spTree>
    <p:extLst>
      <p:ext uri="{BB962C8B-B14F-4D97-AF65-F5344CB8AC3E}">
        <p14:creationId xmlns:p14="http://schemas.microsoft.com/office/powerpoint/2010/main" val="118882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2219" name="Picture 2218">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221" name="Picture 2220">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23" name="Rectangle 2222">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25" name="Rectangle 2224">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27" name="Rectangle 2226">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29" name="Rectangle 2228">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31" name="TextBox 2230">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33" name="Rectangle 2232">
            <a:extLst>
              <a:ext uri="{FF2B5EF4-FFF2-40B4-BE49-F238E27FC236}">
                <a16:creationId xmlns:a16="http://schemas.microsoft.com/office/drawing/2014/main" id="{CE4E23EB-7D1F-4223-8BC1-FB83F69F2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5" name="Picture 2234">
            <a:extLst>
              <a:ext uri="{FF2B5EF4-FFF2-40B4-BE49-F238E27FC236}">
                <a16:creationId xmlns:a16="http://schemas.microsoft.com/office/drawing/2014/main" id="{B2698634-69E1-4F09-BCF7-366A5A5C4F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237" name="Picture 2236">
            <a:extLst>
              <a:ext uri="{FF2B5EF4-FFF2-40B4-BE49-F238E27FC236}">
                <a16:creationId xmlns:a16="http://schemas.microsoft.com/office/drawing/2014/main" id="{3675C6A3-66C2-4CB7-AC7E-F274B7277E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39" name="Rectangle 2238">
            <a:extLst>
              <a:ext uri="{FF2B5EF4-FFF2-40B4-BE49-F238E27FC236}">
                <a16:creationId xmlns:a16="http://schemas.microsoft.com/office/drawing/2014/main" id="{62E5A367-0F56-4156-A2AE-FAD07299A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Rectangle 2240">
            <a:extLst>
              <a:ext uri="{FF2B5EF4-FFF2-40B4-BE49-F238E27FC236}">
                <a16:creationId xmlns:a16="http://schemas.microsoft.com/office/drawing/2014/main" id="{E1AAEB5E-C547-4C88-B0D8-F24BE79F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3" name="Rectangle 2242">
            <a:extLst>
              <a:ext uri="{FF2B5EF4-FFF2-40B4-BE49-F238E27FC236}">
                <a16:creationId xmlns:a16="http://schemas.microsoft.com/office/drawing/2014/main" id="{EB74DCE7-E922-457A-88B0-4299A3DA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E25E3-831F-556D-7242-8B1678EAEDC8}"/>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4800"/>
              <a:t>Results: Loss Curves</a:t>
            </a:r>
          </a:p>
        </p:txBody>
      </p:sp>
      <p:pic>
        <p:nvPicPr>
          <p:cNvPr id="2054" name="Picture 6" descr="A graph with a line&#10;&#10;AI-generated content may be incorrect.">
            <a:extLst>
              <a:ext uri="{FF2B5EF4-FFF2-40B4-BE49-F238E27FC236}">
                <a16:creationId xmlns:a16="http://schemas.microsoft.com/office/drawing/2014/main" id="{78CB5B60-4FD9-8812-8D9C-32BDEE1DA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025" r="4040" b="-1"/>
          <a:stretch/>
        </p:blipFill>
        <p:spPr bwMode="auto">
          <a:xfrm>
            <a:off x="1647431" y="731511"/>
            <a:ext cx="4447502" cy="329012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2056" name="Picture 8" descr="A graph with blue line and orange line&#10;&#10;AI-generated content may be incorrect.">
            <a:extLst>
              <a:ext uri="{FF2B5EF4-FFF2-40B4-BE49-F238E27FC236}">
                <a16:creationId xmlns:a16="http://schemas.microsoft.com/office/drawing/2014/main" id="{EAAAE8F6-9B36-A743-D725-5FBAA2EC85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8372" b="3"/>
          <a:stretch/>
        </p:blipFill>
        <p:spPr bwMode="auto">
          <a:xfrm>
            <a:off x="6275762" y="647191"/>
            <a:ext cx="4466306" cy="329012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2245" name="Rectangle 2244">
            <a:extLst>
              <a:ext uri="{FF2B5EF4-FFF2-40B4-BE49-F238E27FC236}">
                <a16:creationId xmlns:a16="http://schemas.microsoft.com/office/drawing/2014/main" id="{047B410D-C384-4834-95F7-EFE768C4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17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4055</TotalTime>
  <Words>2193</Words>
  <Application>Microsoft Macintosh PowerPoint</Application>
  <PresentationFormat>Widescreen</PresentationFormat>
  <Paragraphs>385</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MS Shell Dlg 2</vt:lpstr>
      <vt:lpstr>Aptos</vt:lpstr>
      <vt:lpstr>Arial</vt:lpstr>
      <vt:lpstr>Times New Roman</vt:lpstr>
      <vt:lpstr>Wingdings</vt:lpstr>
      <vt:lpstr>Wingdings 3</vt:lpstr>
      <vt:lpstr>Madison</vt:lpstr>
      <vt:lpstr>Apple Yield – 4 US States</vt:lpstr>
      <vt:lpstr>Overview and Introduction</vt:lpstr>
      <vt:lpstr>Data Collection &amp; Preprocessing (1)</vt:lpstr>
      <vt:lpstr>Data Collection &amp; Preprocessing (2)</vt:lpstr>
      <vt:lpstr>Results: Summary Statistics (Bottom is Michigan, Top is Pennsylvania) </vt:lpstr>
      <vt:lpstr>Results: Correlation Matrices</vt:lpstr>
      <vt:lpstr>Results: Association Rules</vt:lpstr>
      <vt:lpstr>Model Selection </vt:lpstr>
      <vt:lpstr>Results: Loss Curves</vt:lpstr>
      <vt:lpstr>Results: Accuracies</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Zhitan Wu</dc:creator>
  <cp:lastModifiedBy>Zhitan Wu</cp:lastModifiedBy>
  <cp:revision>3</cp:revision>
  <dcterms:created xsi:type="dcterms:W3CDTF">2025-02-04T05:45:21Z</dcterms:created>
  <dcterms:modified xsi:type="dcterms:W3CDTF">2025-02-07T03:40:12Z</dcterms:modified>
</cp:coreProperties>
</file>